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86" r:id="rId5"/>
    <p:sldId id="288" r:id="rId6"/>
    <p:sldId id="262" r:id="rId7"/>
    <p:sldId id="282" r:id="rId8"/>
    <p:sldId id="285" r:id="rId9"/>
    <p:sldId id="281" r:id="rId10"/>
    <p:sldId id="287" r:id="rId11"/>
    <p:sldId id="284" r:id="rId12"/>
    <p:sldId id="291" r:id="rId13"/>
    <p:sldId id="292" r:id="rId14"/>
    <p:sldId id="293" r:id="rId15"/>
    <p:sldId id="259" r:id="rId16"/>
    <p:sldId id="260" r:id="rId17"/>
    <p:sldId id="290" r:id="rId18"/>
    <p:sldId id="266" r:id="rId19"/>
    <p:sldId id="267" r:id="rId20"/>
    <p:sldId id="269" r:id="rId21"/>
    <p:sldId id="289" r:id="rId22"/>
    <p:sldId id="268" r:id="rId23"/>
    <p:sldId id="270" r:id="rId24"/>
    <p:sldId id="271" r:id="rId25"/>
    <p:sldId id="272" r:id="rId26"/>
    <p:sldId id="276" r:id="rId27"/>
    <p:sldId id="273" r:id="rId28"/>
    <p:sldId id="274" r:id="rId29"/>
    <p:sldId id="275" r:id="rId30"/>
    <p:sldId id="277" r:id="rId31"/>
    <p:sldId id="28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469E74A-A019-4EF2-A30C-E01CCCF0877B}" type="datetimeFigureOut">
              <a:rPr lang="en-GB" smtClean="0"/>
              <a:pPr/>
              <a:t>18/09/2019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CA77ACE-34FF-4894-B73A-C756A258357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online.flipbuilder.com/bdvi/otyd/mobile/index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err="1"/>
              <a:t>Ysgrifennu</a:t>
            </a:r>
            <a:r>
              <a:rPr lang="en-US" sz="4400" b="1" dirty="0"/>
              <a:t> </a:t>
            </a:r>
            <a:r>
              <a:rPr lang="en-US" sz="4400" b="1" dirty="0" err="1"/>
              <a:t>Creadigol</a:t>
            </a:r>
            <a:endParaRPr lang="en-US" sz="44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1653381" y="1609725"/>
            <a:ext cx="4846638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Llyfr</a:t>
            </a:r>
            <a:r>
              <a:rPr lang="en-GB" dirty="0"/>
              <a:t> </a:t>
            </a:r>
            <a:r>
              <a:rPr lang="en-GB" dirty="0" err="1"/>
              <a:t>Fflip</a:t>
            </a:r>
            <a:endParaRPr lang="en-GB" dirty="0"/>
          </a:p>
        </p:txBody>
      </p:sp>
      <p:pic>
        <p:nvPicPr>
          <p:cNvPr id="6" name="Content Placeholder 5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6232" y="1609725"/>
            <a:ext cx="3053840" cy="3835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475656" y="55892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http://online.flipbuilder.com/bdvi/otyd/mobile/index.html#p=1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ddechreuwyr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deialog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partner </a:t>
            </a:r>
          </a:p>
          <a:p>
            <a:pPr lvl="1"/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Defnyddiwch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y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patrwm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’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dan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ni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newydd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ei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ddysgu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Defnyddiwch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yr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holl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Gymraeg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dach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chi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wedi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ei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dysgu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hyd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yn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hyn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Ysgrifennu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deialog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efo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partner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gan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smalio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bod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yn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bobl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enwog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/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rhywun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arall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7D324-594C-4E6D-8E43-C79C8A8CF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YSGRIFENNU I DDECHREUWYR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7CDC7-9A86-4192-8030-F82E3ABE0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Ysgrifennwch</a:t>
            </a:r>
            <a:r>
              <a:rPr lang="en-GB" dirty="0"/>
              <a:t> </a:t>
            </a:r>
            <a:r>
              <a:rPr lang="en-GB" dirty="0" err="1"/>
              <a:t>restr</a:t>
            </a:r>
            <a:r>
              <a:rPr lang="en-GB" dirty="0"/>
              <a:t> </a:t>
            </a:r>
            <a:r>
              <a:rPr lang="en-GB" dirty="0" err="1"/>
              <a:t>o’r</a:t>
            </a:r>
            <a:r>
              <a:rPr lang="en-GB" dirty="0"/>
              <a:t> </a:t>
            </a:r>
            <a:r>
              <a:rPr lang="en-GB" dirty="0" err="1"/>
              <a:t>holl</a:t>
            </a:r>
            <a:r>
              <a:rPr lang="en-GB" dirty="0"/>
              <a:t> </a:t>
            </a:r>
            <a:r>
              <a:rPr lang="en-GB" dirty="0" err="1"/>
              <a:t>eiriau</a:t>
            </a:r>
            <a:r>
              <a:rPr lang="en-GB" dirty="0"/>
              <a:t> / </a:t>
            </a:r>
            <a:r>
              <a:rPr lang="en-GB" dirty="0" err="1"/>
              <a:t>ymadroddion</a:t>
            </a:r>
            <a:r>
              <a:rPr lang="en-GB" dirty="0"/>
              <a:t> </a:t>
            </a:r>
            <a:r>
              <a:rPr lang="en-GB" dirty="0" err="1"/>
              <a:t>dach</a:t>
            </a:r>
            <a:r>
              <a:rPr lang="en-GB" dirty="0"/>
              <a:t> </a:t>
            </a:r>
            <a:r>
              <a:rPr lang="en-GB" dirty="0" err="1"/>
              <a:t>chi’n</a:t>
            </a:r>
            <a:r>
              <a:rPr lang="en-GB" dirty="0"/>
              <a:t> </a:t>
            </a:r>
            <a:r>
              <a:rPr lang="en-GB" dirty="0" err="1"/>
              <a:t>medru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cofio</a:t>
            </a:r>
            <a:r>
              <a:rPr lang="en-GB" dirty="0"/>
              <a:t>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(</a:t>
            </a:r>
            <a:r>
              <a:rPr lang="en-GB" dirty="0" err="1">
                <a:solidFill>
                  <a:srgbClr val="FF0000"/>
                </a:solidFill>
              </a:rPr>
              <a:t>cystadleuaeth</a:t>
            </a:r>
            <a:r>
              <a:rPr lang="en-GB" dirty="0">
                <a:solidFill>
                  <a:srgbClr val="FF0000"/>
                </a:solidFill>
              </a:rPr>
              <a:t> pa </a:t>
            </a:r>
            <a:r>
              <a:rPr lang="en-GB" dirty="0" err="1">
                <a:solidFill>
                  <a:srgbClr val="FF0000"/>
                </a:solidFill>
              </a:rPr>
              <a:t>bâr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sy’n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medru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cael</a:t>
            </a:r>
            <a:r>
              <a:rPr lang="en-GB" dirty="0">
                <a:solidFill>
                  <a:srgbClr val="FF0000"/>
                </a:solidFill>
              </a:rPr>
              <a:t> y </a:t>
            </a:r>
            <a:r>
              <a:rPr lang="en-GB" dirty="0" err="1">
                <a:solidFill>
                  <a:srgbClr val="FF0000"/>
                </a:solidFill>
              </a:rPr>
              <a:t>rhestr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hiraf</a:t>
            </a:r>
            <a:r>
              <a:rPr lang="en-GB" dirty="0">
                <a:solidFill>
                  <a:srgbClr val="FF0000"/>
                </a:solidFill>
              </a:rPr>
              <a:t>.  </a:t>
            </a:r>
            <a:r>
              <a:rPr lang="en-GB" dirty="0" err="1">
                <a:solidFill>
                  <a:srgbClr val="FF0000"/>
                </a:solidFill>
              </a:rPr>
              <a:t>Ffordd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dda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i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ddechrau’r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wers</a:t>
            </a:r>
            <a:r>
              <a:rPr lang="en-GB" dirty="0">
                <a:solidFill>
                  <a:srgbClr val="FF0000"/>
                </a:solidFill>
              </a:rPr>
              <a:t>)</a:t>
            </a:r>
            <a:endParaRPr lang="en-GB" b="1" dirty="0">
              <a:solidFill>
                <a:srgbClr val="FF0000"/>
              </a:solidFill>
            </a:endParaRPr>
          </a:p>
          <a:p>
            <a:pPr lvl="1"/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0583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88D8D-F837-4A1C-A553-63253DEC5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Ddechreuwyr</a:t>
            </a:r>
            <a:r>
              <a:rPr lang="en-GB" dirty="0"/>
              <a:t> - 3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B2902-DDD3-4642-9F05-7C01E5B34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Llenwi</a:t>
            </a:r>
            <a:r>
              <a:rPr lang="en-GB" dirty="0"/>
              <a:t> </a:t>
            </a:r>
            <a:r>
              <a:rPr lang="en-GB" dirty="0" err="1"/>
              <a:t>bylchau</a:t>
            </a:r>
            <a:r>
              <a:rPr lang="en-GB" dirty="0"/>
              <a:t>   (Mae </a:t>
            </a:r>
            <a:r>
              <a:rPr lang="en-GB" dirty="0" err="1"/>
              <a:t>llawer</a:t>
            </a:r>
            <a:r>
              <a:rPr lang="en-GB" dirty="0"/>
              <a:t> o </a:t>
            </a:r>
            <a:r>
              <a:rPr lang="en-GB" dirty="0" err="1"/>
              <a:t>hyn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Gwaith </a:t>
            </a:r>
            <a:r>
              <a:rPr lang="en-GB" dirty="0" err="1"/>
              <a:t>Cartref</a:t>
            </a:r>
            <a:r>
              <a:rPr lang="en-GB" dirty="0"/>
              <a:t>)</a:t>
            </a:r>
            <a:endParaRPr lang="en-GB" b="1" dirty="0"/>
          </a:p>
          <a:p>
            <a:pPr lvl="1"/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Rhestr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o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gwestiynau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pPr lvl="1"/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Llenwi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geiriau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perthnasol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mewn</a:t>
            </a:r>
            <a:r>
              <a:rPr lang="en-GB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bylchau</a:t>
            </a:r>
            <a:r>
              <a:rPr lang="en-GB" dirty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 lvl="1"/>
            <a:r>
              <a:rPr lang="en-GB" b="1" dirty="0" err="1">
                <a:solidFill>
                  <a:schemeClr val="accent2">
                    <a:lumMod val="50000"/>
                  </a:schemeClr>
                </a:solidFill>
              </a:rPr>
              <a:t>Aml-ddewis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pPr lvl="1">
              <a:buNone/>
            </a:pP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GB" sz="2400" b="1" dirty="0" err="1"/>
              <a:t>Wrth</a:t>
            </a:r>
            <a:r>
              <a:rPr lang="en-GB" sz="2400" b="1" dirty="0"/>
              <a:t> </a:t>
            </a:r>
            <a:r>
              <a:rPr lang="en-GB" sz="2400" b="1" dirty="0" err="1"/>
              <a:t>gwrs</a:t>
            </a:r>
            <a:r>
              <a:rPr lang="en-GB" sz="2400" b="1" dirty="0"/>
              <a:t> </a:t>
            </a:r>
            <a:r>
              <a:rPr lang="en-GB" sz="2400" b="1" dirty="0" err="1"/>
              <a:t>mae’n</a:t>
            </a:r>
            <a:r>
              <a:rPr lang="en-GB" sz="2400" b="1" dirty="0"/>
              <a:t> </a:t>
            </a:r>
            <a:r>
              <a:rPr lang="en-GB" sz="2400" b="1" dirty="0" err="1"/>
              <a:t>bosib</a:t>
            </a:r>
            <a:r>
              <a:rPr lang="en-GB" sz="2400" b="1" dirty="0"/>
              <a:t> </a:t>
            </a:r>
            <a:r>
              <a:rPr lang="en-GB" sz="2400" b="1" dirty="0" err="1"/>
              <a:t>gwneud</a:t>
            </a:r>
            <a:r>
              <a:rPr lang="en-GB" sz="2400" b="1" dirty="0"/>
              <a:t> y </a:t>
            </a:r>
            <a:r>
              <a:rPr lang="en-GB" sz="2400" b="1" dirty="0" err="1"/>
              <a:t>gweithgareddau</a:t>
            </a:r>
            <a:r>
              <a:rPr lang="en-GB" sz="2400" b="1" dirty="0"/>
              <a:t> </a:t>
            </a:r>
            <a:r>
              <a:rPr lang="en-GB" sz="2400" b="1" dirty="0" err="1"/>
              <a:t>hyn</a:t>
            </a:r>
            <a:r>
              <a:rPr lang="en-GB" sz="2400" b="1" dirty="0"/>
              <a:t> </a:t>
            </a:r>
            <a:r>
              <a:rPr lang="en-GB" sz="2400" b="1" dirty="0" err="1"/>
              <a:t>ar</a:t>
            </a:r>
            <a:r>
              <a:rPr lang="en-GB" sz="2400" b="1" dirty="0"/>
              <a:t> bob </a:t>
            </a:r>
            <a:r>
              <a:rPr lang="en-GB" sz="2400" b="1" dirty="0" err="1"/>
              <a:t>lefel</a:t>
            </a: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9708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88D8D-F837-4A1C-A553-63253DEC5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Ddechreuwyr</a:t>
            </a:r>
            <a:r>
              <a:rPr lang="en-GB" dirty="0"/>
              <a:t> - 4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B2902-DDD3-4642-9F05-7C01E5B34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Cadw</a:t>
            </a:r>
            <a:r>
              <a:rPr lang="en-GB" dirty="0"/>
              <a:t> </a:t>
            </a:r>
            <a:r>
              <a:rPr lang="en-GB" dirty="0" err="1"/>
              <a:t>Dyddiadur</a:t>
            </a:r>
            <a:r>
              <a:rPr lang="en-GB" dirty="0"/>
              <a:t> </a:t>
            </a:r>
            <a:r>
              <a:rPr lang="en-GB" dirty="0" err="1"/>
              <a:t>o’r</a:t>
            </a:r>
            <a:r>
              <a:rPr lang="en-GB" dirty="0"/>
              <a:t> </a:t>
            </a:r>
            <a:r>
              <a:rPr lang="en-GB" dirty="0" err="1"/>
              <a:t>wers</a:t>
            </a:r>
            <a:r>
              <a:rPr lang="en-GB" dirty="0"/>
              <a:t> </a:t>
            </a:r>
            <a:r>
              <a:rPr lang="en-GB" dirty="0" err="1"/>
              <a:t>gyntaf</a:t>
            </a:r>
            <a:r>
              <a:rPr lang="en-GB" dirty="0"/>
              <a:t> </a:t>
            </a:r>
            <a:r>
              <a:rPr lang="en-GB" dirty="0" err="1"/>
              <a:t>ymlaen</a:t>
            </a:r>
            <a:r>
              <a:rPr lang="en-GB" dirty="0"/>
              <a:t>, </a:t>
            </a:r>
            <a:r>
              <a:rPr lang="en-GB" dirty="0" err="1"/>
              <a:t>gan</a:t>
            </a:r>
            <a:r>
              <a:rPr lang="en-GB" dirty="0"/>
              <a:t> </a:t>
            </a:r>
            <a:r>
              <a:rPr lang="en-GB" dirty="0" err="1"/>
              <a:t>ddefnyddio</a:t>
            </a:r>
            <a:r>
              <a:rPr lang="en-GB" dirty="0"/>
              <a:t> </a:t>
            </a:r>
            <a:r>
              <a:rPr lang="en-GB" dirty="0" err="1"/>
              <a:t>patrymau</a:t>
            </a:r>
            <a:r>
              <a:rPr lang="en-GB" dirty="0"/>
              <a:t> a </a:t>
            </a:r>
            <a:r>
              <a:rPr lang="en-GB" dirty="0" err="1"/>
              <a:t>ddysgwyd</a:t>
            </a:r>
            <a:r>
              <a:rPr lang="en-GB" dirty="0"/>
              <a:t>:</a:t>
            </a:r>
          </a:p>
          <a:p>
            <a:endParaRPr lang="en-GB" b="1" dirty="0"/>
          </a:p>
          <a:p>
            <a:pPr lvl="1">
              <a:buNone/>
            </a:pPr>
            <a:endParaRPr lang="en-GB" b="1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GB" dirty="0"/>
          </a:p>
        </p:txBody>
      </p:sp>
      <p:pic>
        <p:nvPicPr>
          <p:cNvPr id="5" name="Picture 4" descr="A close up of a document&#10;&#10;Description automatically generated">
            <a:extLst>
              <a:ext uri="{FF2B5EF4-FFF2-40B4-BE49-F238E27FC236}">
                <a16:creationId xmlns:a16="http://schemas.microsoft.com/office/drawing/2014/main" id="{387D0071-3183-467C-8C7D-C66CAAA676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" t="10764" r="-2911" b="40609"/>
          <a:stretch/>
        </p:blipFill>
        <p:spPr>
          <a:xfrm>
            <a:off x="459334" y="2636911"/>
            <a:ext cx="6128890" cy="390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89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Cerdd</a:t>
            </a:r>
            <a:r>
              <a:rPr lang="en-GB" dirty="0"/>
              <a:t> ‘</a:t>
            </a:r>
            <a:r>
              <a:rPr lang="en-GB" dirty="0" err="1"/>
              <a:t>helo</a:t>
            </a:r>
            <a:r>
              <a:rPr lang="en-GB" dirty="0"/>
              <a:t>’ ‘</a:t>
            </a:r>
            <a:r>
              <a:rPr lang="en-GB" dirty="0" err="1"/>
              <a:t>hwyl</a:t>
            </a:r>
            <a:r>
              <a:rPr lang="en-GB" dirty="0"/>
              <a:t> </a:t>
            </a:r>
            <a:r>
              <a:rPr lang="en-GB" dirty="0" err="1"/>
              <a:t>fawr</a:t>
            </a:r>
            <a:r>
              <a:rPr lang="en-GB" dirty="0"/>
              <a:t>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err="1"/>
              <a:t>Dilyner</a:t>
            </a:r>
            <a:r>
              <a:rPr lang="en-GB" b="1" dirty="0"/>
              <a:t> y </a:t>
            </a:r>
            <a:r>
              <a:rPr lang="en-GB" b="1" dirty="0" err="1"/>
              <a:t>patrwm</a:t>
            </a:r>
            <a:r>
              <a:rPr lang="en-GB" b="1" dirty="0"/>
              <a:t>:</a:t>
            </a:r>
          </a:p>
          <a:p>
            <a:pPr>
              <a:buNone/>
            </a:pPr>
            <a:endParaRPr lang="en-GB" b="1" dirty="0"/>
          </a:p>
          <a:p>
            <a:pPr>
              <a:buNone/>
            </a:pPr>
            <a:r>
              <a:rPr lang="en-GB" dirty="0" err="1"/>
              <a:t>Helo</a:t>
            </a:r>
            <a:r>
              <a:rPr lang="en-GB" dirty="0"/>
              <a:t>…………</a:t>
            </a:r>
          </a:p>
          <a:p>
            <a:pPr>
              <a:buNone/>
            </a:pPr>
            <a:r>
              <a:rPr lang="en-GB" dirty="0" err="1"/>
              <a:t>Hwyl</a:t>
            </a:r>
            <a:r>
              <a:rPr lang="en-GB" dirty="0"/>
              <a:t> </a:t>
            </a:r>
            <a:r>
              <a:rPr lang="en-GB" dirty="0" err="1"/>
              <a:t>fawr</a:t>
            </a:r>
            <a:r>
              <a:rPr lang="en-GB" dirty="0"/>
              <a:t>…………..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 err="1"/>
              <a:t>Helo</a:t>
            </a:r>
            <a:r>
              <a:rPr lang="en-GB" dirty="0"/>
              <a:t> </a:t>
            </a:r>
            <a:r>
              <a:rPr lang="en-GB" dirty="0" err="1"/>
              <a:t>blant</a:t>
            </a:r>
            <a:endParaRPr lang="en-GB" dirty="0"/>
          </a:p>
          <a:p>
            <a:pPr>
              <a:buNone/>
            </a:pPr>
            <a:r>
              <a:rPr lang="en-GB" dirty="0" err="1"/>
              <a:t>Hwyl</a:t>
            </a:r>
            <a:r>
              <a:rPr lang="en-GB" dirty="0"/>
              <a:t> </a:t>
            </a:r>
            <a:r>
              <a:rPr lang="en-GB" dirty="0" err="1"/>
              <a:t>fawr</a:t>
            </a:r>
            <a:r>
              <a:rPr lang="en-GB" dirty="0"/>
              <a:t> </a:t>
            </a:r>
            <a:r>
              <a:rPr lang="en-GB" dirty="0" err="1"/>
              <a:t>arian</a:t>
            </a:r>
            <a:r>
              <a:rPr lang="en-GB" dirty="0"/>
              <a:t>.</a:t>
            </a:r>
          </a:p>
          <a:p>
            <a:pPr>
              <a:buNone/>
            </a:pPr>
            <a:endParaRPr lang="cy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 </a:t>
            </a:r>
            <a:r>
              <a:rPr lang="en-GB" dirty="0" err="1"/>
              <a:t>modd</a:t>
            </a:r>
            <a:r>
              <a:rPr lang="en-GB" dirty="0"/>
              <a:t> </a:t>
            </a:r>
            <a:r>
              <a:rPr lang="en-GB" dirty="0" err="1"/>
              <a:t>cyfarchol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y-GB" dirty="0"/>
              <a:t>Ffordd dda i gyflwyno’r treiglad meddal sy’n dod gyda’r modd cyfarchol. </a:t>
            </a:r>
            <a:endParaRPr lang="en-GB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 err="1"/>
              <a:t>Helo</a:t>
            </a:r>
            <a:r>
              <a:rPr lang="en-GB" dirty="0"/>
              <a:t> </a:t>
            </a:r>
            <a:r>
              <a:rPr lang="en-GB" sz="2800" b="1" dirty="0" err="1">
                <a:solidFill>
                  <a:srgbClr val="FF0000"/>
                </a:solidFill>
              </a:rPr>
              <a:t>B</a:t>
            </a:r>
            <a:r>
              <a:rPr lang="en-GB" dirty="0" err="1"/>
              <a:t>obol</a:t>
            </a:r>
            <a:endParaRPr lang="en-GB" dirty="0"/>
          </a:p>
          <a:p>
            <a:pPr>
              <a:buNone/>
            </a:pPr>
            <a:r>
              <a:rPr lang="en-GB" dirty="0"/>
              <a:t>Bore </a:t>
            </a:r>
            <a:r>
              <a:rPr lang="en-GB" dirty="0" err="1"/>
              <a:t>da</a:t>
            </a:r>
            <a:r>
              <a:rPr lang="en-GB" dirty="0"/>
              <a:t> </a:t>
            </a:r>
            <a:r>
              <a:rPr lang="en-GB" sz="2800" b="1" dirty="0" err="1">
                <a:solidFill>
                  <a:srgbClr val="FF0000"/>
                </a:solidFill>
              </a:rPr>
              <a:t>b</a:t>
            </a:r>
            <a:r>
              <a:rPr lang="en-GB" dirty="0" err="1"/>
              <a:t>lant</a:t>
            </a:r>
            <a:endParaRPr lang="en-GB" dirty="0"/>
          </a:p>
          <a:p>
            <a:pPr>
              <a:buNone/>
            </a:pPr>
            <a:r>
              <a:rPr lang="en-GB" dirty="0"/>
              <a:t>Gee </a:t>
            </a:r>
            <a:r>
              <a:rPr lang="en-GB" sz="2800" b="1" dirty="0" err="1">
                <a:solidFill>
                  <a:srgbClr val="FF0000"/>
                </a:solidFill>
              </a:rPr>
              <a:t>g</a:t>
            </a:r>
            <a:r>
              <a:rPr lang="en-GB" dirty="0" err="1"/>
              <a:t>effyl</a:t>
            </a:r>
            <a:r>
              <a:rPr lang="en-GB" dirty="0"/>
              <a:t> </a:t>
            </a:r>
            <a:r>
              <a:rPr lang="en-GB" dirty="0" err="1"/>
              <a:t>bach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Stori</a:t>
            </a:r>
            <a:r>
              <a:rPr lang="en-GB" dirty="0"/>
              <a:t> </a:t>
            </a:r>
            <a:r>
              <a:rPr lang="en-GB" dirty="0" err="1"/>
              <a:t>naw</a:t>
            </a:r>
            <a:r>
              <a:rPr lang="en-GB" dirty="0"/>
              <a:t> </a:t>
            </a:r>
            <a:r>
              <a:rPr lang="en-GB" dirty="0" err="1"/>
              <a:t>gair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GB" b="1" dirty="0"/>
              <a:t>1 </a:t>
            </a:r>
            <a:r>
              <a:rPr lang="en-GB" b="1" dirty="0" err="1"/>
              <a:t>gair</a:t>
            </a:r>
            <a:r>
              <a:rPr lang="en-GB" b="1" dirty="0"/>
              <a:t>  </a:t>
            </a:r>
          </a:p>
          <a:p>
            <a:pPr algn="ctr">
              <a:buNone/>
            </a:pPr>
            <a:r>
              <a:rPr lang="en-GB" b="1" dirty="0" err="1"/>
              <a:t>Daeth</a:t>
            </a:r>
            <a:endParaRPr lang="en-GB" b="1" dirty="0"/>
          </a:p>
          <a:p>
            <a:pPr algn="ctr">
              <a:buNone/>
            </a:pPr>
            <a:r>
              <a:rPr lang="en-GB" b="1" dirty="0"/>
              <a:t>2 air</a:t>
            </a:r>
          </a:p>
          <a:p>
            <a:pPr algn="ctr">
              <a:buNone/>
            </a:pPr>
            <a:r>
              <a:rPr lang="en-GB" b="1" dirty="0"/>
              <a:t>y </a:t>
            </a:r>
            <a:r>
              <a:rPr lang="en-GB" b="1" dirty="0" err="1"/>
              <a:t>myfyrwyr</a:t>
            </a:r>
            <a:endParaRPr lang="en-GB" b="1" dirty="0"/>
          </a:p>
          <a:p>
            <a:pPr algn="ctr">
              <a:buNone/>
            </a:pPr>
            <a:r>
              <a:rPr lang="en-GB" b="1" dirty="0"/>
              <a:t>3 </a:t>
            </a:r>
            <a:r>
              <a:rPr lang="en-GB" b="1" dirty="0" err="1"/>
              <a:t>gair</a:t>
            </a:r>
            <a:endParaRPr lang="en-GB" b="1" dirty="0"/>
          </a:p>
          <a:p>
            <a:pPr algn="ctr">
              <a:buNone/>
            </a:pPr>
            <a:r>
              <a:rPr lang="en-GB" b="1" dirty="0" err="1"/>
              <a:t>i’r</a:t>
            </a:r>
            <a:r>
              <a:rPr lang="en-GB" b="1" dirty="0"/>
              <a:t> </a:t>
            </a:r>
            <a:r>
              <a:rPr lang="en-GB" b="1" dirty="0" err="1"/>
              <a:t>Ysgol</a:t>
            </a:r>
            <a:r>
              <a:rPr lang="en-GB" b="1" dirty="0"/>
              <a:t> </a:t>
            </a:r>
            <a:r>
              <a:rPr lang="en-GB" b="1" dirty="0" err="1"/>
              <a:t>Basg</a:t>
            </a:r>
            <a:r>
              <a:rPr lang="en-GB" b="1" dirty="0"/>
              <a:t>.</a:t>
            </a:r>
          </a:p>
          <a:p>
            <a:pPr algn="ctr">
              <a:buNone/>
            </a:pPr>
            <a:r>
              <a:rPr lang="en-GB" b="1" dirty="0"/>
              <a:t>2 air</a:t>
            </a:r>
          </a:p>
          <a:p>
            <a:pPr algn="ctr">
              <a:buNone/>
            </a:pPr>
            <a:r>
              <a:rPr lang="en-GB" b="1" dirty="0" err="1"/>
              <a:t>Dysgu</a:t>
            </a:r>
            <a:r>
              <a:rPr lang="en-GB" b="1" dirty="0"/>
              <a:t> Cymraeg.</a:t>
            </a:r>
          </a:p>
          <a:p>
            <a:pPr algn="ctr">
              <a:buNone/>
            </a:pPr>
            <a:r>
              <a:rPr lang="en-GB" b="1" dirty="0"/>
              <a:t>1 </a:t>
            </a:r>
            <a:r>
              <a:rPr lang="en-GB" b="1" dirty="0" err="1"/>
              <a:t>gair</a:t>
            </a:r>
            <a:endParaRPr lang="en-GB" b="1" dirty="0"/>
          </a:p>
          <a:p>
            <a:pPr algn="ctr">
              <a:buNone/>
            </a:pPr>
            <a:r>
              <a:rPr lang="en-GB" b="1" dirty="0" err="1"/>
              <a:t>Gadael</a:t>
            </a:r>
            <a:r>
              <a:rPr lang="en-GB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Stori</a:t>
            </a:r>
            <a:r>
              <a:rPr lang="en-GB" dirty="0"/>
              <a:t> NAW </a:t>
            </a:r>
            <a:r>
              <a:rPr lang="en-GB" dirty="0" err="1"/>
              <a:t>gair</a:t>
            </a:r>
            <a:r>
              <a:rPr lang="en-GB" dirty="0"/>
              <a:t> - 2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Ffordd</a:t>
            </a:r>
            <a:r>
              <a:rPr lang="en-GB" dirty="0"/>
              <a:t> </a:t>
            </a:r>
            <a:r>
              <a:rPr lang="en-GB" dirty="0" err="1"/>
              <a:t>dda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ddefnyddio’r</a:t>
            </a:r>
            <a:r>
              <a:rPr lang="en-GB" dirty="0"/>
              <a:t> </a:t>
            </a:r>
            <a:r>
              <a:rPr lang="en-GB" dirty="0" err="1"/>
              <a:t>Gorffennol</a:t>
            </a:r>
            <a:r>
              <a:rPr lang="en-GB" dirty="0"/>
              <a:t> </a:t>
            </a:r>
            <a:r>
              <a:rPr lang="en-GB" dirty="0" err="1"/>
              <a:t>Cryno</a:t>
            </a:r>
            <a:endParaRPr lang="en-GB" dirty="0"/>
          </a:p>
          <a:p>
            <a:r>
              <a:rPr lang="en-GB" dirty="0" err="1"/>
              <a:t>Ffordd</a:t>
            </a:r>
            <a:r>
              <a:rPr lang="en-GB" dirty="0"/>
              <a:t> </a:t>
            </a:r>
            <a:r>
              <a:rPr lang="en-GB" dirty="0" err="1"/>
              <a:t>dda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ddysgu</a:t>
            </a:r>
            <a:r>
              <a:rPr lang="en-GB" dirty="0"/>
              <a:t> </a:t>
            </a:r>
            <a:r>
              <a:rPr lang="en-GB" dirty="0" err="1"/>
              <a:t>Treiglad</a:t>
            </a:r>
            <a:r>
              <a:rPr lang="en-GB" dirty="0"/>
              <a:t> </a:t>
            </a:r>
            <a:r>
              <a:rPr lang="en-GB" dirty="0" err="1"/>
              <a:t>Meddal</a:t>
            </a:r>
            <a:r>
              <a:rPr lang="en-GB" dirty="0"/>
              <a:t> </a:t>
            </a:r>
            <a:r>
              <a:rPr lang="en-GB" dirty="0" err="1"/>
              <a:t>o’r</a:t>
            </a:r>
            <a:r>
              <a:rPr lang="en-GB" dirty="0"/>
              <a:t> </a:t>
            </a:r>
            <a:r>
              <a:rPr lang="en-GB" dirty="0" err="1"/>
              <a:t>gwrthrych</a:t>
            </a:r>
            <a:r>
              <a:rPr lang="en-GB" dirty="0"/>
              <a:t> </a:t>
            </a:r>
            <a:r>
              <a:rPr lang="en-GB" dirty="0" err="1"/>
              <a:t>wrth</a:t>
            </a:r>
            <a:r>
              <a:rPr lang="en-GB" dirty="0"/>
              <a:t> </a:t>
            </a:r>
            <a:r>
              <a:rPr lang="en-GB" dirty="0" err="1"/>
              <a:t>ddefnyddio’r</a:t>
            </a:r>
            <a:r>
              <a:rPr lang="en-GB" dirty="0"/>
              <a:t> </a:t>
            </a:r>
            <a:r>
              <a:rPr lang="en-GB" dirty="0" err="1"/>
              <a:t>Gorffennol</a:t>
            </a:r>
            <a:r>
              <a:rPr lang="en-GB" dirty="0"/>
              <a:t> </a:t>
            </a:r>
            <a:r>
              <a:rPr lang="en-GB" dirty="0" err="1"/>
              <a:t>Cryno</a:t>
            </a:r>
            <a:r>
              <a:rPr lang="en-GB" dirty="0"/>
              <a:t>, </a:t>
            </a:r>
            <a:r>
              <a:rPr lang="en-GB" dirty="0" err="1"/>
              <a:t>ee</a:t>
            </a:r>
            <a:endParaRPr lang="en-GB" dirty="0"/>
          </a:p>
          <a:p>
            <a:pPr algn="ctr">
              <a:buNone/>
            </a:pPr>
            <a:r>
              <a:rPr lang="en-GB" dirty="0"/>
              <a:t>	</a:t>
            </a:r>
            <a:r>
              <a:rPr lang="en-GB" b="1" dirty="0" err="1"/>
              <a:t>Daeth</a:t>
            </a:r>
            <a:endParaRPr lang="en-GB" b="1" dirty="0"/>
          </a:p>
          <a:p>
            <a:pPr algn="ctr">
              <a:buNone/>
            </a:pPr>
            <a:r>
              <a:rPr lang="en-GB" b="1" dirty="0"/>
              <a:t>y </a:t>
            </a:r>
            <a:r>
              <a:rPr lang="en-GB" b="1" dirty="0" err="1"/>
              <a:t>ferch</a:t>
            </a:r>
            <a:endParaRPr lang="en-GB" b="1" dirty="0"/>
          </a:p>
          <a:p>
            <a:pPr algn="ctr">
              <a:buNone/>
            </a:pPr>
            <a:r>
              <a:rPr lang="en-GB" b="1" dirty="0" err="1"/>
              <a:t>i’r</a:t>
            </a:r>
            <a:r>
              <a:rPr lang="en-GB" b="1" dirty="0"/>
              <a:t> </a:t>
            </a:r>
            <a:r>
              <a:rPr lang="en-GB" b="1" dirty="0" err="1"/>
              <a:t>Ysgol</a:t>
            </a:r>
            <a:r>
              <a:rPr lang="en-GB" b="1" dirty="0"/>
              <a:t> </a:t>
            </a:r>
            <a:r>
              <a:rPr lang="en-GB" b="1" dirty="0" err="1"/>
              <a:t>Basg</a:t>
            </a:r>
            <a:r>
              <a:rPr lang="en-GB" b="1" dirty="0"/>
              <a:t>.</a:t>
            </a:r>
          </a:p>
          <a:p>
            <a:pPr algn="ctr">
              <a:buNone/>
            </a:pPr>
            <a:r>
              <a:rPr lang="en-GB" b="1" dirty="0" err="1"/>
              <a:t>Dysgodd</a:t>
            </a:r>
            <a:r>
              <a:rPr lang="en-GB" b="1" dirty="0"/>
              <a:t> </a:t>
            </a:r>
            <a:r>
              <a:rPr lang="en-GB" sz="3600" b="1" u="sng" dirty="0" err="1">
                <a:solidFill>
                  <a:srgbClr val="FF0000"/>
                </a:solidFill>
              </a:rPr>
              <a:t>G</a:t>
            </a:r>
            <a:r>
              <a:rPr lang="en-GB" b="1" dirty="0" err="1"/>
              <a:t>ymraeg</a:t>
            </a:r>
            <a:r>
              <a:rPr lang="en-GB" b="1" dirty="0"/>
              <a:t>.</a:t>
            </a:r>
          </a:p>
          <a:p>
            <a:pPr algn="ctr">
              <a:buNone/>
            </a:pPr>
            <a:r>
              <a:rPr lang="en-GB" b="1" dirty="0" err="1"/>
              <a:t>Gadael</a:t>
            </a:r>
            <a:endParaRPr lang="en-GB" b="1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Enghreifftiau</a:t>
            </a:r>
            <a:r>
              <a:rPr lang="en-GB" dirty="0"/>
              <a:t> </a:t>
            </a:r>
            <a:r>
              <a:rPr lang="en-GB" dirty="0" err="1"/>
              <a:t>eraill</a:t>
            </a:r>
            <a:r>
              <a:rPr lang="en-GB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cy-GB" dirty="0"/>
              <a:t>Gwelodd</a:t>
            </a:r>
            <a:endParaRPr lang="en-GB" dirty="0"/>
          </a:p>
          <a:p>
            <a:pPr algn="ctr">
              <a:buNone/>
            </a:pPr>
            <a:r>
              <a:rPr lang="cy-GB" dirty="0"/>
              <a:t>ei gariad</a:t>
            </a:r>
            <a:endParaRPr lang="en-GB" dirty="0"/>
          </a:p>
          <a:p>
            <a:pPr algn="ctr">
              <a:buNone/>
            </a:pPr>
            <a:r>
              <a:rPr lang="cy-GB" dirty="0"/>
              <a:t>gyda rhywun arall</a:t>
            </a:r>
            <a:endParaRPr lang="en-GB" dirty="0"/>
          </a:p>
          <a:p>
            <a:pPr algn="ctr">
              <a:buNone/>
            </a:pPr>
            <a:r>
              <a:rPr lang="cy-GB" dirty="0"/>
              <a:t>felly cerddodd</a:t>
            </a:r>
            <a:endParaRPr lang="en-GB" dirty="0"/>
          </a:p>
          <a:p>
            <a:pPr algn="ctr">
              <a:buNone/>
            </a:pPr>
            <a:r>
              <a:rPr lang="cy-GB" dirty="0"/>
              <a:t>allan</a:t>
            </a:r>
            <a:endParaRPr lang="en-GB" dirty="0"/>
          </a:p>
          <a:p>
            <a:pPr algn="ctr">
              <a:buNone/>
            </a:pPr>
            <a:r>
              <a:rPr lang="cy-GB" dirty="0"/>
              <a:t>Aderyn</a:t>
            </a:r>
            <a:endParaRPr lang="en-GB" dirty="0"/>
          </a:p>
          <a:p>
            <a:pPr algn="ctr">
              <a:buNone/>
            </a:pPr>
            <a:r>
              <a:rPr lang="cy-GB" dirty="0"/>
              <a:t>yn hedfan</a:t>
            </a:r>
            <a:endParaRPr lang="en-GB" dirty="0"/>
          </a:p>
          <a:p>
            <a:pPr algn="ctr">
              <a:buNone/>
            </a:pPr>
            <a:r>
              <a:rPr lang="cy-GB" dirty="0"/>
              <a:t>uwch fy mhen.</a:t>
            </a:r>
            <a:endParaRPr lang="en-GB" dirty="0"/>
          </a:p>
          <a:p>
            <a:pPr algn="ctr">
              <a:buNone/>
            </a:pPr>
            <a:r>
              <a:rPr lang="cy-GB" dirty="0"/>
              <a:t>Daria! Rhy</a:t>
            </a:r>
            <a:endParaRPr lang="en-GB" dirty="0"/>
          </a:p>
          <a:p>
            <a:pPr algn="ctr">
              <a:buNone/>
            </a:pPr>
            <a:r>
              <a:rPr lang="cy-GB" dirty="0"/>
              <a:t>agos.</a:t>
            </a: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Cynhadledd</a:t>
            </a:r>
            <a:r>
              <a:rPr lang="en-GB" dirty="0"/>
              <a:t> </a:t>
            </a:r>
            <a:r>
              <a:rPr lang="en-GB" dirty="0" err="1"/>
              <a:t>Iatefl</a:t>
            </a:r>
            <a:r>
              <a:rPr lang="en-GB" dirty="0"/>
              <a:t> 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Alan </a:t>
            </a:r>
            <a:r>
              <a:rPr lang="en-GB" dirty="0" err="1"/>
              <a:t>Maley</a:t>
            </a:r>
            <a:r>
              <a:rPr lang="en-GB" dirty="0"/>
              <a:t> (</a:t>
            </a:r>
            <a:r>
              <a:rPr lang="en-GB" dirty="0" err="1"/>
              <a:t>Prifysgol</a:t>
            </a:r>
            <a:r>
              <a:rPr lang="en-GB" dirty="0"/>
              <a:t> Metropolitan Leeds)</a:t>
            </a:r>
          </a:p>
          <a:p>
            <a:pPr>
              <a:buNone/>
            </a:pPr>
            <a:endParaRPr lang="cy-GB" b="1" i="1" dirty="0"/>
          </a:p>
          <a:p>
            <a:pPr>
              <a:buNone/>
            </a:pPr>
            <a:r>
              <a:rPr lang="cy-GB" i="1" dirty="0"/>
              <a:t>“We will discuss the advantages of creative writing for learners and teachers, </a:t>
            </a:r>
            <a:r>
              <a:rPr lang="cy-GB" sz="3200" b="1" i="1" dirty="0"/>
              <a:t>its value for language learning</a:t>
            </a:r>
            <a:r>
              <a:rPr lang="cy-GB" i="1" dirty="0"/>
              <a:t> and also for the texts produced, which which can be used as input.”	</a:t>
            </a:r>
            <a:endParaRPr lang="en-GB" i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Mae’n</a:t>
            </a:r>
            <a:r>
              <a:rPr lang="en-GB" dirty="0"/>
              <a:t> </a:t>
            </a:r>
            <a:r>
              <a:rPr lang="en-GB" dirty="0" err="1"/>
              <a:t>bosib</a:t>
            </a:r>
            <a:r>
              <a:rPr lang="en-GB" dirty="0"/>
              <a:t> </a:t>
            </a:r>
            <a:r>
              <a:rPr lang="en-GB" dirty="0" err="1"/>
              <a:t>defnyddio</a:t>
            </a:r>
            <a:r>
              <a:rPr lang="en-GB" dirty="0"/>
              <a:t> </a:t>
            </a:r>
            <a:r>
              <a:rPr lang="en-GB" dirty="0" err="1"/>
              <a:t>ffurf</a:t>
            </a:r>
            <a:r>
              <a:rPr lang="en-GB" dirty="0"/>
              <a:t> 16 </a:t>
            </a:r>
            <a:r>
              <a:rPr lang="en-GB" dirty="0" err="1"/>
              <a:t>gair</a:t>
            </a:r>
            <a:r>
              <a:rPr lang="en-GB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1 </a:t>
            </a:r>
            <a:r>
              <a:rPr lang="en-GB" sz="3000" b="1" dirty="0" err="1"/>
              <a:t>gair</a:t>
            </a:r>
            <a:endParaRPr lang="en-GB" sz="3000" b="1" dirty="0"/>
          </a:p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2 air</a:t>
            </a:r>
          </a:p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3 </a:t>
            </a:r>
            <a:r>
              <a:rPr lang="en-GB" sz="3000" b="1" dirty="0" err="1"/>
              <a:t>gair</a:t>
            </a:r>
            <a:endParaRPr lang="en-GB" sz="3000" b="1" dirty="0"/>
          </a:p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4 </a:t>
            </a:r>
            <a:r>
              <a:rPr lang="en-GB" sz="3000" b="1" dirty="0" err="1"/>
              <a:t>gair</a:t>
            </a:r>
            <a:endParaRPr lang="en-GB" sz="3000" b="1" dirty="0"/>
          </a:p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3 </a:t>
            </a:r>
            <a:r>
              <a:rPr lang="en-GB" sz="3000" b="1" dirty="0" err="1"/>
              <a:t>gair</a:t>
            </a:r>
            <a:endParaRPr lang="en-GB" sz="3000" b="1" dirty="0"/>
          </a:p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2 air</a:t>
            </a:r>
          </a:p>
          <a:p>
            <a:pPr lvl="8">
              <a:lnSpc>
                <a:spcPct val="150000"/>
              </a:lnSpc>
              <a:buNone/>
            </a:pPr>
            <a:r>
              <a:rPr lang="en-GB" sz="3000" b="1" dirty="0"/>
              <a:t>1 </a:t>
            </a:r>
            <a:r>
              <a:rPr lang="en-GB" sz="3000" b="1" dirty="0" err="1"/>
              <a:t>gair</a:t>
            </a:r>
            <a:endParaRPr lang="en-GB" sz="3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Cerdd</a:t>
            </a:r>
            <a:r>
              <a:rPr lang="en-GB" dirty="0"/>
              <a:t> </a:t>
            </a:r>
            <a:r>
              <a:rPr lang="en-GB" dirty="0" err="1"/>
              <a:t>Wreiddyn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hoffi’r</a:t>
            </a:r>
            <a:r>
              <a:rPr lang="en-GB" dirty="0"/>
              <a:t> </a:t>
            </a:r>
            <a:r>
              <a:rPr lang="en-GB" dirty="0" err="1"/>
              <a:t>ffordd</a:t>
            </a:r>
            <a:r>
              <a:rPr lang="en-GB" dirty="0"/>
              <a:t>	(</a:t>
            </a:r>
            <a:r>
              <a:rPr lang="en-GB" dirty="0" err="1"/>
              <a:t>Dw</a:t>
            </a:r>
            <a:r>
              <a:rPr lang="en-GB" dirty="0"/>
              <a:t> </a:t>
            </a:r>
            <a:r>
              <a:rPr lang="en-GB" dirty="0" err="1"/>
              <a:t>i’n</a:t>
            </a:r>
            <a:r>
              <a:rPr lang="en-GB" dirty="0"/>
              <a:t> </a:t>
            </a:r>
            <a:r>
              <a:rPr lang="en-GB" dirty="0" err="1"/>
              <a:t>casáu’r</a:t>
            </a:r>
            <a:r>
              <a:rPr lang="en-GB" dirty="0"/>
              <a:t> </a:t>
            </a:r>
            <a:r>
              <a:rPr lang="en-GB" dirty="0" err="1"/>
              <a:t>ffordd</a:t>
            </a:r>
            <a:r>
              <a:rPr lang="en-GB" dirty="0"/>
              <a:t>)</a:t>
            </a:r>
          </a:p>
          <a:p>
            <a:pPr>
              <a:buNone/>
            </a:pPr>
            <a:r>
              <a:rPr lang="en-GB" dirty="0"/>
              <a:t>			…</a:t>
            </a:r>
            <a:r>
              <a:rPr lang="en-GB" dirty="0" err="1"/>
              <a:t>rwyt</a:t>
            </a:r>
            <a:r>
              <a:rPr lang="en-GB" dirty="0"/>
              <a:t> </a:t>
            </a:r>
            <a:r>
              <a:rPr lang="en-GB" dirty="0" err="1"/>
              <a:t>ti’n</a:t>
            </a:r>
            <a:r>
              <a:rPr lang="en-GB" dirty="0"/>
              <a:t> </a:t>
            </a:r>
            <a:r>
              <a:rPr lang="en-GB" dirty="0" err="1"/>
              <a:t>gwneud</a:t>
            </a:r>
            <a:r>
              <a:rPr lang="en-GB" dirty="0"/>
              <a:t> </a:t>
            </a:r>
            <a:r>
              <a:rPr lang="en-GB" dirty="0" err="1"/>
              <a:t>dy</a:t>
            </a:r>
            <a:r>
              <a:rPr lang="en-GB" dirty="0"/>
              <a:t> </a:t>
            </a:r>
            <a:r>
              <a:rPr lang="en-GB" dirty="0" err="1"/>
              <a:t>wallt</a:t>
            </a:r>
            <a:endParaRPr lang="en-GB" dirty="0"/>
          </a:p>
          <a:p>
            <a:pPr>
              <a:buNone/>
            </a:pPr>
            <a:r>
              <a:rPr lang="en-GB" dirty="0"/>
              <a:t>			…</a:t>
            </a:r>
            <a:r>
              <a:rPr lang="en-GB" dirty="0" err="1"/>
              <a:t>rwyt</a:t>
            </a:r>
            <a:r>
              <a:rPr lang="en-GB" dirty="0"/>
              <a:t> </a:t>
            </a:r>
            <a:r>
              <a:rPr lang="en-GB" dirty="0" err="1"/>
              <a:t>ti</a:t>
            </a:r>
            <a:r>
              <a:rPr lang="en-GB" dirty="0"/>
              <a:t> bob </a:t>
            </a:r>
            <a:r>
              <a:rPr lang="en-GB" dirty="0" err="1"/>
              <a:t>tro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dallt</a:t>
            </a:r>
            <a:endParaRPr lang="en-GB" dirty="0"/>
          </a:p>
          <a:p>
            <a:pPr>
              <a:buNone/>
            </a:pPr>
            <a:r>
              <a:rPr lang="en-GB" dirty="0"/>
              <a:t>			…</a:t>
            </a:r>
            <a:r>
              <a:rPr lang="en-GB" dirty="0" err="1"/>
              <a:t>Mae’r</a:t>
            </a:r>
            <a:r>
              <a:rPr lang="en-GB" dirty="0"/>
              <a:t> </a:t>
            </a:r>
            <a:r>
              <a:rPr lang="en-GB" dirty="0" err="1"/>
              <a:t>awyr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las</a:t>
            </a:r>
            <a:endParaRPr lang="en-GB" dirty="0"/>
          </a:p>
          <a:p>
            <a:pPr>
              <a:buNone/>
            </a:pPr>
            <a:r>
              <a:rPr lang="en-GB" dirty="0"/>
              <a:t>			…</a:t>
            </a:r>
            <a:r>
              <a:rPr lang="en-GB" dirty="0" err="1"/>
              <a:t>Dwyt</a:t>
            </a:r>
            <a:r>
              <a:rPr lang="en-GB" dirty="0"/>
              <a:t> </a:t>
            </a:r>
            <a:r>
              <a:rPr lang="en-GB" dirty="0" err="1"/>
              <a:t>ti</a:t>
            </a:r>
            <a:r>
              <a:rPr lang="en-GB" dirty="0"/>
              <a:t> </a:t>
            </a:r>
            <a:r>
              <a:rPr lang="en-GB" dirty="0" err="1"/>
              <a:t>byth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gas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cy-GB" b="1" dirty="0">
                <a:solidFill>
                  <a:schemeClr val="tx2">
                    <a:lumMod val="75000"/>
                  </a:schemeClr>
                </a:solidFill>
              </a:rPr>
              <a:t>Mae’n bosib defnyddio ODLIADUR (mae ar gael ar-lein ar ffonau’r myfyrwyr) i gael odlau. </a:t>
            </a:r>
          </a:p>
          <a:p>
            <a:pPr>
              <a:buNone/>
            </a:pPr>
            <a:endParaRPr lang="cy-GB" sz="16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cy-GB" sz="1600" dirty="0"/>
              <a:t>http://www.cs.ox.ac.uk/people/geraint.jones/rhydychen.org/gwasg.aredig/odliadur/ </a:t>
            </a:r>
            <a:endParaRPr lang="en-GB" sz="1600" dirty="0"/>
          </a:p>
          <a:p>
            <a:pPr>
              <a:buNone/>
            </a:pPr>
            <a:endParaRPr lang="en-GB" b="1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Partneriaid</a:t>
            </a:r>
            <a:r>
              <a:rPr lang="en-GB" dirty="0"/>
              <a:t> </a:t>
            </a:r>
            <a:r>
              <a:rPr lang="en-GB" dirty="0" err="1"/>
              <a:t>Rhyfedd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y-GB" dirty="0"/>
              <a:t>Gwaith partner. </a:t>
            </a:r>
          </a:p>
          <a:p>
            <a:r>
              <a:rPr lang="cy-GB" dirty="0"/>
              <a:t>un yn ysgrifennu deg enw a’r llall yn ysgrifennu deg ansoddair </a:t>
            </a:r>
            <a:r>
              <a:rPr lang="cy-GB" b="1" dirty="0"/>
              <a:t>heb ymgynghori â’i gilydd. </a:t>
            </a:r>
          </a:p>
          <a:p>
            <a:r>
              <a:rPr lang="cy-GB" dirty="0"/>
              <a:t>Rhoi enw rhif 1 efo ansoddair rhif 1.  </a:t>
            </a:r>
          </a:p>
          <a:p>
            <a:r>
              <a:rPr lang="cy-GB" dirty="0"/>
              <a:t>Canlyniadau digrif.</a:t>
            </a:r>
          </a:p>
          <a:p>
            <a:r>
              <a:rPr lang="cy-GB" dirty="0"/>
              <a:t>Hefyd, wrth gwrs, yn y Gymraeg cawn weld os </a:t>
            </a:r>
            <a:r>
              <a:rPr lang="cy-GB" b="1" dirty="0"/>
              <a:t>oes treigladau yn dilyn</a:t>
            </a:r>
            <a:r>
              <a:rPr lang="cy-GB" dirty="0"/>
              <a:t>.  </a:t>
            </a:r>
          </a:p>
          <a:p>
            <a:r>
              <a:rPr lang="cy-GB" dirty="0"/>
              <a:t>Rhannu’r goreuon efo’r dosbarth</a:t>
            </a:r>
          </a:p>
          <a:p>
            <a:r>
              <a:rPr lang="cy-GB" dirty="0"/>
              <a:t>Posib gwneud brawddegau</a:t>
            </a:r>
          </a:p>
          <a:p>
            <a:r>
              <a:rPr lang="cy-GB" dirty="0"/>
              <a:t>Posib creu cerdd efo cyfuniad o’r brawddegau (Un ffordd ydy rhoi brawddegau ar ddarnau o bapur a’r tiwtor yn eu tynnu allan o’r het)</a:t>
            </a:r>
            <a:endParaRPr lang="en-GB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Mini-Saga </a:t>
            </a:r>
            <a:br>
              <a:rPr lang="en-GB" dirty="0"/>
            </a:br>
            <a:r>
              <a:rPr lang="en-GB" sz="2200" dirty="0"/>
              <a:t>(</a:t>
            </a:r>
            <a:r>
              <a:rPr lang="en-GB" sz="2200" dirty="0" err="1"/>
              <a:t>lefel</a:t>
            </a:r>
            <a:r>
              <a:rPr lang="en-GB" sz="2200" dirty="0"/>
              <a:t> </a:t>
            </a:r>
            <a:r>
              <a:rPr lang="en-GB" sz="2200" dirty="0" err="1"/>
              <a:t>canolradd</a:t>
            </a:r>
            <a:r>
              <a:rPr lang="en-GB" sz="2200" dirty="0"/>
              <a:t> </a:t>
            </a:r>
            <a:r>
              <a:rPr lang="en-GB" sz="2200" dirty="0" err="1"/>
              <a:t>i</a:t>
            </a:r>
            <a:r>
              <a:rPr lang="en-GB" sz="2200" dirty="0"/>
              <a:t> </a:t>
            </a:r>
            <a:r>
              <a:rPr lang="en-GB" sz="2200" dirty="0" err="1"/>
              <a:t>fyny</a:t>
            </a:r>
            <a:r>
              <a:rPr lang="en-GB" sz="2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err="1"/>
              <a:t>Gwaith</a:t>
            </a:r>
            <a:r>
              <a:rPr lang="en-GB" b="1" dirty="0"/>
              <a:t> </a:t>
            </a:r>
            <a:r>
              <a:rPr lang="en-GB" b="1" dirty="0" err="1"/>
              <a:t>Pâr</a:t>
            </a:r>
            <a:endParaRPr lang="en-GB" b="1" dirty="0"/>
          </a:p>
          <a:p>
            <a:pPr>
              <a:buNone/>
            </a:pPr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stori</a:t>
            </a:r>
            <a:r>
              <a:rPr lang="en-GB" dirty="0"/>
              <a:t> </a:t>
            </a:r>
            <a:r>
              <a:rPr lang="en-GB" dirty="0" err="1"/>
              <a:t>gyfarwydd</a:t>
            </a:r>
            <a:r>
              <a:rPr lang="en-GB" dirty="0"/>
              <a:t> (</a:t>
            </a:r>
            <a:r>
              <a:rPr lang="en-GB" dirty="0" err="1"/>
              <a:t>megis</a:t>
            </a:r>
            <a:r>
              <a:rPr lang="en-GB" dirty="0"/>
              <a:t> </a:t>
            </a:r>
            <a:r>
              <a:rPr lang="en-GB" dirty="0" err="1"/>
              <a:t>stori</a:t>
            </a:r>
            <a:r>
              <a:rPr lang="en-GB" dirty="0"/>
              <a:t> </a:t>
            </a:r>
            <a:r>
              <a:rPr lang="en-GB" dirty="0" err="1"/>
              <a:t>tylwyth</a:t>
            </a:r>
            <a:r>
              <a:rPr lang="en-GB" dirty="0"/>
              <a:t> </a:t>
            </a:r>
            <a:r>
              <a:rPr lang="en-GB" dirty="0" err="1"/>
              <a:t>teg</a:t>
            </a:r>
            <a:r>
              <a:rPr lang="en-GB" dirty="0"/>
              <a:t>) </a:t>
            </a:r>
            <a:r>
              <a:rPr lang="en-GB" dirty="0" err="1"/>
              <a:t>mewn</a:t>
            </a:r>
            <a:r>
              <a:rPr lang="en-GB" dirty="0"/>
              <a:t> 50 </a:t>
            </a:r>
            <a:r>
              <a:rPr lang="en-GB" dirty="0" err="1"/>
              <a:t>gair</a:t>
            </a:r>
            <a:r>
              <a:rPr lang="en-GB" dirty="0"/>
              <a:t> union.  </a:t>
            </a:r>
          </a:p>
          <a:p>
            <a:pPr>
              <a:buNone/>
            </a:pPr>
            <a:r>
              <a:rPr lang="en-GB" dirty="0" err="1"/>
              <a:t>Cyfri’r</a:t>
            </a:r>
            <a:r>
              <a:rPr lang="en-GB" dirty="0"/>
              <a:t> </a:t>
            </a:r>
            <a:r>
              <a:rPr lang="en-GB" dirty="0" err="1"/>
              <a:t>geiriau</a:t>
            </a:r>
            <a:r>
              <a:rPr lang="en-GB" dirty="0"/>
              <a:t> </a:t>
            </a:r>
            <a:r>
              <a:rPr lang="en-GB" dirty="0" err="1"/>
              <a:t>yng</a:t>
            </a:r>
            <a:r>
              <a:rPr lang="en-GB" dirty="0"/>
              <a:t> </a:t>
            </a:r>
            <a:r>
              <a:rPr lang="en-GB" dirty="0" err="1"/>
              <a:t>ngwaith</a:t>
            </a:r>
            <a:r>
              <a:rPr lang="en-GB" dirty="0"/>
              <a:t> set </a:t>
            </a:r>
            <a:r>
              <a:rPr lang="en-GB" dirty="0" err="1"/>
              <a:t>arall</a:t>
            </a:r>
            <a:r>
              <a:rPr lang="en-GB" dirty="0"/>
              <a:t> o </a:t>
            </a:r>
            <a:r>
              <a:rPr lang="en-GB" dirty="0" err="1"/>
              <a:t>bartneriaid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weld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ydynt</a:t>
            </a:r>
            <a:r>
              <a:rPr lang="en-GB" dirty="0"/>
              <a:t> </a:t>
            </a:r>
            <a:r>
              <a:rPr lang="en-GB" dirty="0" err="1"/>
              <a:t>wedi</a:t>
            </a:r>
            <a:r>
              <a:rPr lang="en-GB" dirty="0"/>
              <a:t> </a:t>
            </a:r>
            <a:r>
              <a:rPr lang="en-GB" dirty="0" err="1"/>
              <a:t>cadw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rheolau</a:t>
            </a:r>
            <a:endParaRPr lang="en-GB" dirty="0"/>
          </a:p>
          <a:p>
            <a:pPr>
              <a:buNone/>
            </a:pPr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sylwadau</a:t>
            </a:r>
            <a:r>
              <a:rPr lang="en-GB" dirty="0"/>
              <a:t> </a:t>
            </a:r>
            <a:r>
              <a:rPr lang="en-GB" dirty="0" err="1"/>
              <a:t>positif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Sylwadau</a:t>
            </a:r>
            <a:r>
              <a:rPr lang="en-GB" dirty="0"/>
              <a:t> </a:t>
            </a:r>
            <a:r>
              <a:rPr lang="en-GB" dirty="0" err="1"/>
              <a:t>Positif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971600" y="1772816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Bendigedig!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3563888" y="1844824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Campus!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5436096" y="4005064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2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Daliwch ati!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2"/>
          <p:cNvSpPr>
            <a:spLocks noChangeArrowheads="1"/>
          </p:cNvSpPr>
          <p:nvPr/>
        </p:nvSpPr>
        <p:spPr bwMode="auto">
          <a:xfrm>
            <a:off x="827584" y="2924944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4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Penigamp!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2"/>
          <p:cNvSpPr>
            <a:spLocks noChangeArrowheads="1"/>
          </p:cNvSpPr>
          <p:nvPr/>
        </p:nvSpPr>
        <p:spPr bwMode="auto">
          <a:xfrm>
            <a:off x="539552" y="4005064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Ardderchog!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2"/>
          <p:cNvSpPr>
            <a:spLocks noChangeArrowheads="1"/>
          </p:cNvSpPr>
          <p:nvPr/>
        </p:nvSpPr>
        <p:spPr bwMode="auto">
          <a:xfrm>
            <a:off x="2987824" y="5013176"/>
            <a:ext cx="2160240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6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Sblendigedig!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2"/>
          <p:cNvSpPr>
            <a:spLocks noChangeArrowheads="1"/>
          </p:cNvSpPr>
          <p:nvPr/>
        </p:nvSpPr>
        <p:spPr bwMode="auto">
          <a:xfrm>
            <a:off x="827584" y="5013176"/>
            <a:ext cx="2009775" cy="936104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bg2">
              <a:lumMod val="9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Gwell</a:t>
            </a:r>
            <a:r>
              <a:rPr kumimoji="0" lang="cy-GB" sz="26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hwyl y tro nesa</a:t>
            </a: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2"/>
          <p:cNvSpPr>
            <a:spLocks noChangeArrowheads="1"/>
          </p:cNvSpPr>
          <p:nvPr/>
        </p:nvSpPr>
        <p:spPr bwMode="auto">
          <a:xfrm>
            <a:off x="5508104" y="5157192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Cynnig da!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2"/>
          <p:cNvSpPr>
            <a:spLocks noChangeArrowheads="1"/>
          </p:cNvSpPr>
          <p:nvPr/>
        </p:nvSpPr>
        <p:spPr bwMode="auto">
          <a:xfrm>
            <a:off x="5508104" y="2564904"/>
            <a:ext cx="2009775" cy="936104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Da iawn, iawn!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2"/>
          <p:cNvSpPr>
            <a:spLocks noChangeArrowheads="1"/>
          </p:cNvSpPr>
          <p:nvPr/>
        </p:nvSpPr>
        <p:spPr bwMode="auto">
          <a:xfrm>
            <a:off x="3131840" y="3429000"/>
            <a:ext cx="2009775" cy="704850"/>
          </a:xfrm>
          <a:prstGeom prst="wedgeRoundRectCallout">
            <a:avLst>
              <a:gd name="adj1" fmla="val -63269"/>
              <a:gd name="adj2" fmla="val 101352"/>
              <a:gd name="adj3" fmla="val 16667"/>
            </a:avLst>
          </a:prstGeom>
          <a:solidFill>
            <a:schemeClr val="bg2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cy-GB" sz="2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Campwaith!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Cerdd</a:t>
            </a:r>
            <a:r>
              <a:rPr lang="en-GB" dirty="0"/>
              <a:t> ‘</a:t>
            </a:r>
            <a:r>
              <a:rPr lang="en-GB" dirty="0" err="1"/>
              <a:t>Rwyt</a:t>
            </a:r>
            <a:r>
              <a:rPr lang="en-GB" dirty="0"/>
              <a:t> </a:t>
            </a:r>
            <a:r>
              <a:rPr lang="en-GB" dirty="0" err="1"/>
              <a:t>ti’n</a:t>
            </a:r>
            <a:r>
              <a:rPr lang="en-GB" dirty="0"/>
              <a:t>…’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y-GB" sz="3200" b="1" dirty="0"/>
              <a:t>Gwneud rhestr, megis </a:t>
            </a:r>
            <a:endParaRPr lang="en-GB" sz="3200" b="1" dirty="0"/>
          </a:p>
          <a:p>
            <a:pPr lvl="6"/>
            <a:r>
              <a:rPr lang="cy-GB" sz="3200" b="1" dirty="0"/>
              <a:t>Diod</a:t>
            </a:r>
            <a:endParaRPr lang="en-GB" sz="3200" b="1" dirty="0"/>
          </a:p>
          <a:p>
            <a:pPr lvl="6"/>
            <a:r>
              <a:rPr lang="cy-GB" sz="3200" b="1" dirty="0"/>
              <a:t>Tywydd</a:t>
            </a:r>
            <a:endParaRPr lang="en-GB" sz="3200" b="1" dirty="0"/>
          </a:p>
          <a:p>
            <a:pPr lvl="6"/>
            <a:r>
              <a:rPr lang="cy-GB" sz="3200" b="1" dirty="0"/>
              <a:t>Amser y dydd</a:t>
            </a:r>
            <a:endParaRPr lang="en-GB" sz="3200" b="1" dirty="0"/>
          </a:p>
          <a:p>
            <a:pPr lvl="6"/>
            <a:r>
              <a:rPr lang="cy-GB" sz="3200" b="1" dirty="0"/>
              <a:t>Lliw</a:t>
            </a:r>
            <a:endParaRPr lang="en-GB" sz="3200" b="1" dirty="0"/>
          </a:p>
          <a:p>
            <a:pPr lvl="6"/>
            <a:r>
              <a:rPr lang="cy-GB" sz="3200" b="1" dirty="0"/>
              <a:t>Cerddoriaeth</a:t>
            </a:r>
            <a:endParaRPr lang="en-GB" sz="3200" b="1" dirty="0"/>
          </a:p>
          <a:p>
            <a:pPr lvl="6"/>
            <a:r>
              <a:rPr lang="cy-GB" sz="3200" b="1" dirty="0"/>
              <a:t>Blodyn</a:t>
            </a:r>
            <a:endParaRPr lang="en-GB" sz="3200" b="1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Cerdd</a:t>
            </a:r>
            <a:r>
              <a:rPr lang="en-GB" dirty="0"/>
              <a:t> ‘</a:t>
            </a:r>
            <a:r>
              <a:rPr lang="en-GB" dirty="0" err="1"/>
              <a:t>Rwyt</a:t>
            </a:r>
            <a:r>
              <a:rPr lang="en-GB" dirty="0"/>
              <a:t> </a:t>
            </a:r>
            <a:r>
              <a:rPr lang="en-GB" dirty="0" err="1"/>
              <a:t>ti’n</a:t>
            </a:r>
            <a:r>
              <a:rPr lang="en-GB" dirty="0"/>
              <a:t>…’ - 2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y-GB" sz="3200" dirty="0"/>
              <a:t>Rhaid disgrifio person, gan ddilyn y drefn honno, ee:</a:t>
            </a:r>
          </a:p>
          <a:p>
            <a:pPr>
              <a:buNone/>
            </a:pPr>
            <a:endParaRPr lang="en-GB" sz="3200" dirty="0"/>
          </a:p>
          <a:p>
            <a:pPr lvl="2">
              <a:buNone/>
            </a:pPr>
            <a:r>
              <a:rPr lang="cy-GB" sz="3200" b="1" dirty="0"/>
              <a:t>	</a:t>
            </a:r>
            <a:r>
              <a:rPr lang="cy-GB" sz="4600" b="1" dirty="0"/>
              <a:t>Rwyt ti’n siampên pefriog.</a:t>
            </a:r>
            <a:endParaRPr lang="en-GB" sz="4600" b="1" dirty="0"/>
          </a:p>
          <a:p>
            <a:pPr lvl="2">
              <a:buNone/>
            </a:pPr>
            <a:r>
              <a:rPr lang="cy-GB" sz="4600" b="1" dirty="0"/>
              <a:t>	Rwyt ti’n heulwen.</a:t>
            </a:r>
            <a:endParaRPr lang="en-GB" sz="4600" b="1" dirty="0"/>
          </a:p>
          <a:p>
            <a:pPr lvl="2">
              <a:buNone/>
            </a:pPr>
            <a:r>
              <a:rPr lang="cy-GB" sz="4600" b="1" dirty="0"/>
              <a:t>	Rwyt ti’n fore braf.</a:t>
            </a:r>
            <a:endParaRPr lang="en-GB" sz="4600" b="1" dirty="0"/>
          </a:p>
          <a:p>
            <a:pPr lvl="2">
              <a:buNone/>
            </a:pPr>
            <a:r>
              <a:rPr lang="cy-GB" sz="4600" b="1" dirty="0"/>
              <a:t>	Rwyt ti’n binc llachar.</a:t>
            </a:r>
            <a:endParaRPr lang="en-GB" sz="4600" b="1" dirty="0"/>
          </a:p>
          <a:p>
            <a:pPr lvl="2">
              <a:buNone/>
            </a:pPr>
            <a:r>
              <a:rPr lang="cy-GB" sz="4600" b="1" dirty="0"/>
              <a:t>	Rwyt ti’n concerto gan Mozart.</a:t>
            </a:r>
            <a:endParaRPr lang="en-GB" sz="4600" b="1" dirty="0"/>
          </a:p>
          <a:p>
            <a:pPr lvl="2">
              <a:buNone/>
            </a:pPr>
            <a:r>
              <a:rPr lang="cy-GB" sz="4600" b="1" dirty="0"/>
              <a:t>	Rhosyn melyn wyt ti.</a:t>
            </a:r>
          </a:p>
          <a:p>
            <a:pPr lvl="2">
              <a:buNone/>
            </a:pPr>
            <a:endParaRPr lang="cy-GB" sz="3200" b="1" dirty="0"/>
          </a:p>
          <a:p>
            <a:pPr lvl="2">
              <a:buNone/>
            </a:pPr>
            <a:r>
              <a:rPr lang="cy-GB" sz="3200" b="1" dirty="0"/>
              <a:t>DOES DIM ANGEN ODLI!</a:t>
            </a:r>
          </a:p>
          <a:p>
            <a:pPr lvl="2">
              <a:buNone/>
            </a:pPr>
            <a:endParaRPr lang="cy-GB" sz="3200" b="1" dirty="0"/>
          </a:p>
          <a:p>
            <a:pPr>
              <a:buNone/>
            </a:pPr>
            <a:r>
              <a:rPr lang="cy-GB" sz="3200" b="1" dirty="0">
                <a:solidFill>
                  <a:srgbClr val="C00000"/>
                </a:solidFill>
              </a:rPr>
              <a:t>(</a:t>
            </a:r>
            <a:r>
              <a:rPr lang="cy-GB" b="1" i="1" dirty="0">
                <a:solidFill>
                  <a:srgbClr val="C00000"/>
                </a:solidFill>
              </a:rPr>
              <a:t>Gall hwn esgor ar drafod brawddeg bwysleisiol a pha drefn sy’n swnio’n well</a:t>
            </a:r>
            <a:r>
              <a:rPr lang="en-GB" dirty="0">
                <a:solidFill>
                  <a:srgbClr val="C00000"/>
                </a:solidFill>
              </a:rPr>
              <a:t>)</a:t>
            </a:r>
            <a:r>
              <a:rPr lang="cy-GB" dirty="0"/>
              <a:t>	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dim </a:t>
            </a:r>
            <a:r>
              <a:rPr lang="en-GB" dirty="0" err="1"/>
              <a:t>angen</a:t>
            </a:r>
            <a:r>
              <a:rPr lang="en-GB" dirty="0"/>
              <a:t> </a:t>
            </a:r>
            <a:r>
              <a:rPr lang="en-GB" dirty="0" err="1"/>
              <a:t>bod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sentimental!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None/>
            </a:pPr>
            <a:r>
              <a:rPr lang="cy-GB" sz="3000" b="1" dirty="0"/>
              <a:t>  </a:t>
            </a:r>
            <a:r>
              <a:rPr lang="cy-GB" sz="4000" b="1" dirty="0"/>
              <a:t>Rwyt ti’n gwrw fflat</a:t>
            </a:r>
            <a:endParaRPr lang="en-GB" sz="4000" b="1" dirty="0"/>
          </a:p>
          <a:p>
            <a:pPr lvl="2">
              <a:buNone/>
            </a:pPr>
            <a:r>
              <a:rPr lang="cy-GB" sz="4000" b="1" dirty="0"/>
              <a:t>	Rwyt ti’n eirlaw.</a:t>
            </a:r>
            <a:endParaRPr lang="en-GB" sz="4000" b="1" dirty="0"/>
          </a:p>
          <a:p>
            <a:pPr lvl="2">
              <a:buNone/>
            </a:pPr>
            <a:r>
              <a:rPr lang="cy-GB" sz="4000" b="1" dirty="0"/>
              <a:t>	Rwyt ti’n noson gynnar.</a:t>
            </a:r>
            <a:endParaRPr lang="en-GB" sz="4000" b="1" dirty="0"/>
          </a:p>
          <a:p>
            <a:pPr lvl="2">
              <a:buNone/>
            </a:pPr>
            <a:r>
              <a:rPr lang="cy-GB" sz="4000" b="1" dirty="0"/>
              <a:t>	Rwyt ti’n ddu fel glo.</a:t>
            </a:r>
            <a:endParaRPr lang="en-GB" sz="4000" b="1" dirty="0"/>
          </a:p>
          <a:p>
            <a:pPr lvl="2">
              <a:buNone/>
            </a:pPr>
            <a:r>
              <a:rPr lang="cy-GB" sz="4000" b="1" dirty="0"/>
              <a:t>	Rwyt ti’n gân gan ABBA.</a:t>
            </a:r>
            <a:endParaRPr lang="en-GB" sz="4000" b="1" dirty="0"/>
          </a:p>
          <a:p>
            <a:pPr lvl="2">
              <a:buNone/>
            </a:pPr>
            <a:r>
              <a:rPr lang="cy-GB" sz="4000" b="1" dirty="0"/>
              <a:t>	Dant y llew wyt ti.</a:t>
            </a:r>
            <a:r>
              <a:rPr lang="cy-GB" dirty="0"/>
              <a:t>	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weithiau</a:t>
            </a:r>
            <a:r>
              <a:rPr lang="en-GB" dirty="0"/>
              <a:t> </a:t>
            </a:r>
            <a:r>
              <a:rPr lang="en-GB" dirty="0" err="1"/>
              <a:t>mae’n</a:t>
            </a:r>
            <a:r>
              <a:rPr lang="en-GB" dirty="0"/>
              <a:t> </a:t>
            </a:r>
            <a:r>
              <a:rPr lang="en-GB" dirty="0" err="1"/>
              <a:t>hwyl</a:t>
            </a:r>
            <a:r>
              <a:rPr lang="en-GB" dirty="0"/>
              <a:t> </a:t>
            </a:r>
            <a:r>
              <a:rPr lang="en-GB" dirty="0" err="1"/>
              <a:t>bod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hollol</a:t>
            </a:r>
            <a:r>
              <a:rPr lang="en-GB" dirty="0"/>
              <a:t> </a:t>
            </a:r>
            <a:r>
              <a:rPr lang="en-GB" dirty="0" err="1"/>
              <a:t>negyddol</a:t>
            </a:r>
            <a:r>
              <a:rPr lang="en-GB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y-GB" sz="3200" b="1" dirty="0"/>
              <a:t>      Rwyt ti’n fara wedi llwydo </a:t>
            </a:r>
            <a:endParaRPr lang="en-GB" sz="3200" b="1" dirty="0"/>
          </a:p>
          <a:p>
            <a:pPr lvl="2">
              <a:buNone/>
            </a:pPr>
            <a:r>
              <a:rPr lang="cy-GB" sz="2600" b="1" dirty="0"/>
              <a:t>	</a:t>
            </a:r>
            <a:r>
              <a:rPr lang="cy-GB" sz="3200" b="1" dirty="0"/>
              <a:t>Rwyt ti’n gwmwl yn fy mywyd </a:t>
            </a:r>
            <a:endParaRPr lang="en-GB" sz="3200" b="1" dirty="0"/>
          </a:p>
          <a:p>
            <a:pPr lvl="2">
              <a:buNone/>
            </a:pPr>
            <a:r>
              <a:rPr lang="cy-GB" sz="3200" b="1" dirty="0"/>
              <a:t>	Rwyt ti’n llwyd tywyll </a:t>
            </a:r>
            <a:endParaRPr lang="en-GB" sz="3200" b="1" dirty="0"/>
          </a:p>
          <a:p>
            <a:pPr lvl="2">
              <a:buNone/>
            </a:pPr>
            <a:r>
              <a:rPr lang="cy-GB" sz="3200" b="1" dirty="0"/>
              <a:t>	Rwyt ti’n amser dechrau   </a:t>
            </a:r>
          </a:p>
          <a:p>
            <a:pPr lvl="2">
              <a:buNone/>
            </a:pPr>
            <a:r>
              <a:rPr lang="cy-GB" sz="3200" b="1" dirty="0"/>
              <a:t>        gweithio</a:t>
            </a:r>
            <a:endParaRPr lang="en-GB" sz="3200" b="1" dirty="0"/>
          </a:p>
          <a:p>
            <a:pPr lvl="2">
              <a:buNone/>
            </a:pPr>
            <a:r>
              <a:rPr lang="cy-GB" sz="3200" b="1" dirty="0"/>
              <a:t>	Rwyt ti’n gerddoriaeth mewn </a:t>
            </a:r>
          </a:p>
          <a:p>
            <a:pPr lvl="2">
              <a:buNone/>
            </a:pPr>
            <a:r>
              <a:rPr lang="cy-GB" sz="3200" b="1" dirty="0"/>
              <a:t>		lifft </a:t>
            </a:r>
            <a:endParaRPr lang="en-GB" sz="3200" b="1" dirty="0"/>
          </a:p>
          <a:p>
            <a:pPr lvl="2">
              <a:buNone/>
            </a:pPr>
            <a:r>
              <a:rPr lang="cy-GB" sz="3200" b="1" dirty="0"/>
              <a:t>	Draenen wyt ti.</a:t>
            </a:r>
            <a:endParaRPr lang="en-GB" sz="3200" b="1" dirty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Cerdd</a:t>
            </a:r>
            <a:r>
              <a:rPr lang="en-GB" dirty="0"/>
              <a:t> </a:t>
            </a:r>
            <a:r>
              <a:rPr lang="en-GB" dirty="0" err="1"/>
              <a:t>Drosi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Dysgwyr</a:t>
            </a:r>
            <a:r>
              <a:rPr lang="en-GB" dirty="0"/>
              <a:t> (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parau</a:t>
            </a:r>
            <a:r>
              <a:rPr lang="en-GB" dirty="0"/>
              <a:t>)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restru</a:t>
            </a:r>
            <a:r>
              <a:rPr lang="en-GB" dirty="0"/>
              <a:t> 10 </a:t>
            </a:r>
            <a:r>
              <a:rPr lang="en-GB" dirty="0" err="1"/>
              <a:t>eitem</a:t>
            </a:r>
            <a:r>
              <a:rPr lang="en-GB" dirty="0"/>
              <a:t> bob </a:t>
            </a:r>
            <a:r>
              <a:rPr lang="en-GB" dirty="0" err="1"/>
              <a:t>dydd</a:t>
            </a:r>
            <a:r>
              <a:rPr lang="en-GB" dirty="0"/>
              <a:t>, </a:t>
            </a:r>
            <a:r>
              <a:rPr lang="en-GB" dirty="0" err="1"/>
              <a:t>megis</a:t>
            </a:r>
            <a:r>
              <a:rPr lang="en-GB" dirty="0"/>
              <a:t> </a:t>
            </a:r>
            <a:r>
              <a:rPr lang="en-GB" dirty="0" err="1"/>
              <a:t>llwy</a:t>
            </a:r>
            <a:r>
              <a:rPr lang="en-GB" dirty="0"/>
              <a:t>, </a:t>
            </a:r>
            <a:r>
              <a:rPr lang="en-GB" dirty="0" err="1"/>
              <a:t>wy</a:t>
            </a:r>
            <a:r>
              <a:rPr lang="en-GB" dirty="0"/>
              <a:t>, </a:t>
            </a:r>
            <a:r>
              <a:rPr lang="en-GB" dirty="0" err="1"/>
              <a:t>ffenest</a:t>
            </a:r>
            <a:r>
              <a:rPr lang="en-GB" dirty="0"/>
              <a:t> </a:t>
            </a:r>
            <a:r>
              <a:rPr lang="en-GB" dirty="0" err="1"/>
              <a:t>ayb</a:t>
            </a:r>
            <a:r>
              <a:rPr lang="en-GB" dirty="0"/>
              <a:t>.</a:t>
            </a:r>
          </a:p>
          <a:p>
            <a:r>
              <a:rPr lang="en-GB" dirty="0" err="1"/>
              <a:t>Tiwtor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rhoi</a:t>
            </a:r>
            <a:r>
              <a:rPr lang="en-GB" dirty="0"/>
              <a:t> 10 </a:t>
            </a:r>
            <a:r>
              <a:rPr lang="en-GB" dirty="0" err="1"/>
              <a:t>gair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fynd</a:t>
            </a:r>
            <a:r>
              <a:rPr lang="en-GB" dirty="0"/>
              <a:t> </a:t>
            </a:r>
            <a:r>
              <a:rPr lang="en-GB" dirty="0" err="1"/>
              <a:t>gyferbyn</a:t>
            </a:r>
            <a:r>
              <a:rPr lang="en-GB" dirty="0"/>
              <a:t> â </a:t>
            </a:r>
            <a:r>
              <a:rPr lang="en-GB" dirty="0" err="1"/>
              <a:t>nhw</a:t>
            </a:r>
            <a:r>
              <a:rPr lang="en-GB" dirty="0"/>
              <a:t>, </a:t>
            </a:r>
            <a:r>
              <a:rPr lang="en-GB" dirty="0" err="1"/>
              <a:t>megis</a:t>
            </a:r>
            <a:r>
              <a:rPr lang="en-GB" dirty="0"/>
              <a:t> </a:t>
            </a:r>
            <a:r>
              <a:rPr lang="en-GB" dirty="0" err="1"/>
              <a:t>cariad</a:t>
            </a:r>
            <a:r>
              <a:rPr lang="en-GB" dirty="0"/>
              <a:t>, </a:t>
            </a:r>
            <a:r>
              <a:rPr lang="en-GB" dirty="0" err="1"/>
              <a:t>gobaith</a:t>
            </a:r>
            <a:r>
              <a:rPr lang="en-GB" dirty="0"/>
              <a:t>, </a:t>
            </a:r>
            <a:r>
              <a:rPr lang="en-GB" dirty="0" err="1"/>
              <a:t>bywyd</a:t>
            </a:r>
            <a:r>
              <a:rPr lang="en-GB" dirty="0"/>
              <a:t>, </a:t>
            </a:r>
            <a:r>
              <a:rPr lang="en-GB" dirty="0" err="1"/>
              <a:t>priodas</a:t>
            </a:r>
            <a:r>
              <a:rPr lang="en-GB" dirty="0"/>
              <a:t>, </a:t>
            </a:r>
            <a:r>
              <a:rPr lang="en-GB" dirty="0" err="1"/>
              <a:t>dicter</a:t>
            </a:r>
            <a:r>
              <a:rPr lang="en-GB" dirty="0"/>
              <a:t>.</a:t>
            </a:r>
          </a:p>
          <a:p>
            <a:r>
              <a:rPr lang="en-GB" dirty="0" err="1"/>
              <a:t>Byddwch</a:t>
            </a:r>
            <a:r>
              <a:rPr lang="en-GB" dirty="0"/>
              <a:t> </a:t>
            </a:r>
            <a:r>
              <a:rPr lang="en-GB" dirty="0" err="1"/>
              <a:t>chi’n</a:t>
            </a:r>
            <a:r>
              <a:rPr lang="en-GB" dirty="0"/>
              <a:t> </a:t>
            </a:r>
            <a:r>
              <a:rPr lang="en-GB" dirty="0" err="1"/>
              <a:t>diweddu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fyny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</a:t>
            </a:r>
            <a:r>
              <a:rPr lang="en-GB" dirty="0" err="1"/>
              <a:t>rhywbeth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</a:t>
            </a:r>
            <a:r>
              <a:rPr lang="en-GB" dirty="0" err="1"/>
              <a:t>hyn</a:t>
            </a:r>
            <a:r>
              <a:rPr lang="en-GB" dirty="0"/>
              <a:t>:</a:t>
            </a:r>
          </a:p>
          <a:p>
            <a:pPr lvl="5">
              <a:buNone/>
            </a:pPr>
            <a:r>
              <a:rPr lang="en-GB" sz="3200" b="1" dirty="0" err="1">
                <a:solidFill>
                  <a:srgbClr val="C00000"/>
                </a:solidFill>
              </a:rPr>
              <a:t>llwy</a:t>
            </a:r>
            <a:r>
              <a:rPr lang="en-GB" sz="3200" b="1" dirty="0">
                <a:solidFill>
                  <a:srgbClr val="C00000"/>
                </a:solidFill>
              </a:rPr>
              <a:t>		=		</a:t>
            </a:r>
            <a:r>
              <a:rPr lang="en-GB" sz="3200" b="1" dirty="0" err="1">
                <a:solidFill>
                  <a:srgbClr val="C00000"/>
                </a:solidFill>
              </a:rPr>
              <a:t>cariad</a:t>
            </a:r>
            <a:endParaRPr lang="en-GB" sz="3200" b="1" dirty="0">
              <a:solidFill>
                <a:srgbClr val="C00000"/>
              </a:solidFill>
            </a:endParaRPr>
          </a:p>
          <a:p>
            <a:pPr lvl="5">
              <a:buNone/>
            </a:pPr>
            <a:r>
              <a:rPr lang="en-GB" sz="3200" b="1" dirty="0" err="1">
                <a:solidFill>
                  <a:srgbClr val="C00000"/>
                </a:solidFill>
              </a:rPr>
              <a:t>wy</a:t>
            </a:r>
            <a:r>
              <a:rPr lang="en-GB" sz="3200" b="1" dirty="0">
                <a:solidFill>
                  <a:srgbClr val="C00000"/>
                </a:solidFill>
              </a:rPr>
              <a:t>			=		</a:t>
            </a:r>
            <a:r>
              <a:rPr lang="en-GB" sz="3200" b="1" dirty="0" err="1">
                <a:solidFill>
                  <a:srgbClr val="C00000"/>
                </a:solidFill>
              </a:rPr>
              <a:t>gobaith</a:t>
            </a:r>
            <a:endParaRPr lang="en-GB" sz="3200" b="1" dirty="0">
              <a:solidFill>
                <a:srgbClr val="C00000"/>
              </a:solidFill>
            </a:endParaRPr>
          </a:p>
          <a:p>
            <a:pPr lvl="5">
              <a:buNone/>
            </a:pPr>
            <a:r>
              <a:rPr lang="en-GB" sz="3200" b="1" dirty="0" err="1">
                <a:solidFill>
                  <a:srgbClr val="C00000"/>
                </a:solidFill>
              </a:rPr>
              <a:t>ffenest</a:t>
            </a:r>
            <a:r>
              <a:rPr lang="en-GB" sz="3200" b="1" dirty="0">
                <a:solidFill>
                  <a:srgbClr val="C00000"/>
                </a:solidFill>
              </a:rPr>
              <a:t>		=		</a:t>
            </a:r>
            <a:r>
              <a:rPr lang="en-GB" sz="3200" b="1" dirty="0" err="1">
                <a:solidFill>
                  <a:srgbClr val="C00000"/>
                </a:solidFill>
              </a:rPr>
              <a:t>bywyd</a:t>
            </a:r>
            <a:endParaRPr lang="en-GB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Manteision</a:t>
            </a:r>
            <a:r>
              <a:rPr lang="en-GB" dirty="0"/>
              <a:t> o </a:t>
            </a:r>
            <a:r>
              <a:rPr lang="en-GB" dirty="0" err="1"/>
              <a:t>gyflwyno</a:t>
            </a:r>
            <a:r>
              <a:rPr lang="en-GB" dirty="0"/>
              <a:t> </a:t>
            </a:r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creadigol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Datblygu</a:t>
            </a:r>
            <a:r>
              <a:rPr lang="en-GB" dirty="0"/>
              <a:t> </a:t>
            </a:r>
            <a:r>
              <a:rPr lang="en-GB" dirty="0" err="1"/>
              <a:t>ymwybyddiaeth</a:t>
            </a:r>
            <a:r>
              <a:rPr lang="en-GB" dirty="0"/>
              <a:t> o </a:t>
            </a:r>
            <a:r>
              <a:rPr lang="en-GB" dirty="0" err="1"/>
              <a:t>batrymau</a:t>
            </a:r>
            <a:r>
              <a:rPr lang="en-GB" dirty="0"/>
              <a:t> </a:t>
            </a:r>
            <a:r>
              <a:rPr lang="en-GB" dirty="0" err="1"/>
              <a:t>ieithyddol</a:t>
            </a:r>
            <a:endParaRPr lang="en-GB" dirty="0"/>
          </a:p>
          <a:p>
            <a:r>
              <a:rPr lang="en-GB" dirty="0" err="1"/>
              <a:t>Dysgu</a:t>
            </a:r>
            <a:r>
              <a:rPr lang="en-GB" dirty="0"/>
              <a:t> </a:t>
            </a:r>
            <a:r>
              <a:rPr lang="en-GB" dirty="0" err="1"/>
              <a:t>effeithiol</a:t>
            </a:r>
            <a:r>
              <a:rPr lang="en-GB" dirty="0"/>
              <a:t> a </a:t>
            </a:r>
            <a:r>
              <a:rPr lang="en-GB" dirty="0" err="1"/>
              <a:t>phleserus</a:t>
            </a:r>
            <a:endParaRPr lang="en-GB" dirty="0"/>
          </a:p>
          <a:p>
            <a:r>
              <a:rPr lang="en-GB" dirty="0" err="1"/>
              <a:t>Rhai</a:t>
            </a:r>
            <a:r>
              <a:rPr lang="en-GB" dirty="0"/>
              <a:t> </a:t>
            </a:r>
            <a:r>
              <a:rPr lang="en-GB" dirty="0" err="1"/>
              <a:t>pobl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dysgu’n</a:t>
            </a:r>
            <a:r>
              <a:rPr lang="en-GB" dirty="0"/>
              <a:t> well </a:t>
            </a:r>
            <a:r>
              <a:rPr lang="en-GB" dirty="0" err="1"/>
              <a:t>trwy</a:t>
            </a:r>
            <a:r>
              <a:rPr lang="en-GB" dirty="0"/>
              <a:t> </a:t>
            </a:r>
            <a:r>
              <a:rPr lang="en-GB" dirty="0" err="1"/>
              <a:t>ysgrifennu</a:t>
            </a:r>
            <a:endParaRPr lang="en-GB" dirty="0"/>
          </a:p>
          <a:p>
            <a:r>
              <a:rPr lang="en-GB" dirty="0" err="1"/>
              <a:t>Meithrin</a:t>
            </a:r>
            <a:r>
              <a:rPr lang="en-GB" dirty="0"/>
              <a:t> </a:t>
            </a:r>
            <a:r>
              <a:rPr lang="en-GB" dirty="0" err="1"/>
              <a:t>hyder</a:t>
            </a:r>
            <a:r>
              <a:rPr lang="en-GB" dirty="0"/>
              <a:t> y </a:t>
            </a:r>
            <a:r>
              <a:rPr lang="en-GB" dirty="0" err="1"/>
              <a:t>dysgwyr</a:t>
            </a:r>
            <a:endParaRPr lang="en-GB" dirty="0"/>
          </a:p>
          <a:p>
            <a:r>
              <a:rPr lang="en-GB" dirty="0" err="1"/>
              <a:t>Codi</a:t>
            </a:r>
            <a:r>
              <a:rPr lang="en-GB" dirty="0"/>
              <a:t> </a:t>
            </a:r>
            <a:r>
              <a:rPr lang="en-GB" dirty="0" err="1"/>
              <a:t>disgwyliadau’r</a:t>
            </a:r>
            <a:r>
              <a:rPr lang="en-GB" dirty="0"/>
              <a:t> </a:t>
            </a:r>
            <a:r>
              <a:rPr lang="en-GB" dirty="0" err="1"/>
              <a:t>dysgwyr</a:t>
            </a:r>
            <a:endParaRPr lang="en-GB" dirty="0"/>
          </a:p>
          <a:p>
            <a:r>
              <a:rPr lang="en-GB" dirty="0"/>
              <a:t>Mae </a:t>
            </a:r>
            <a:r>
              <a:rPr lang="en-GB" dirty="0" err="1"/>
              <a:t>gan</a:t>
            </a:r>
            <a:r>
              <a:rPr lang="en-GB" dirty="0"/>
              <a:t> y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a’r</a:t>
            </a:r>
            <a:r>
              <a:rPr lang="en-GB" dirty="0"/>
              <a:t> </a:t>
            </a:r>
            <a:r>
              <a:rPr lang="en-GB" dirty="0" err="1"/>
              <a:t>tiwtor</a:t>
            </a:r>
            <a:r>
              <a:rPr lang="en-GB" dirty="0"/>
              <a:t> </a:t>
            </a:r>
            <a:r>
              <a:rPr lang="en-GB" dirty="0" err="1"/>
              <a:t>gofnod</a:t>
            </a:r>
            <a:r>
              <a:rPr lang="en-GB" dirty="0"/>
              <a:t> </a:t>
            </a:r>
            <a:r>
              <a:rPr lang="en-GB" dirty="0" err="1"/>
              <a:t>caled</a:t>
            </a:r>
            <a:r>
              <a:rPr lang="en-GB" dirty="0"/>
              <a:t> </a:t>
            </a:r>
            <a:r>
              <a:rPr lang="en-GB" dirty="0" err="1"/>
              <a:t>o’u</a:t>
            </a:r>
            <a:r>
              <a:rPr lang="en-GB" dirty="0"/>
              <a:t> </a:t>
            </a:r>
            <a:r>
              <a:rPr lang="en-GB" dirty="0" err="1"/>
              <a:t>cyrhaeddiad</a:t>
            </a:r>
            <a:endParaRPr lang="en-GB" dirty="0"/>
          </a:p>
          <a:p>
            <a:r>
              <a:rPr lang="en-GB" dirty="0" err="1"/>
              <a:t>Creu</a:t>
            </a:r>
            <a:r>
              <a:rPr lang="en-GB" dirty="0"/>
              <a:t> </a:t>
            </a:r>
            <a:r>
              <a:rPr lang="en-GB" dirty="0" err="1"/>
              <a:t>llwyddiant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Gymraeg</a:t>
            </a:r>
            <a:endParaRPr lang="en-GB" dirty="0"/>
          </a:p>
          <a:p>
            <a:endParaRPr lang="en-GB" dirty="0"/>
          </a:p>
          <a:p>
            <a:r>
              <a:rPr lang="en-GB" dirty="0"/>
              <a:t>…</a:t>
            </a:r>
            <a:r>
              <a:rPr lang="en-GB" dirty="0" err="1"/>
              <a:t>plesio</a:t>
            </a:r>
            <a:r>
              <a:rPr lang="en-GB" dirty="0"/>
              <a:t> </a:t>
            </a:r>
            <a:r>
              <a:rPr lang="en-GB" dirty="0" err="1"/>
              <a:t>Arsylwyr</a:t>
            </a:r>
            <a:r>
              <a:rPr lang="en-GB" dirty="0"/>
              <a:t> </a:t>
            </a:r>
            <a:r>
              <a:rPr lang="en-GB" dirty="0" err="1"/>
              <a:t>allanol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Cerdd</a:t>
            </a:r>
            <a:r>
              <a:rPr lang="en-GB" dirty="0"/>
              <a:t> </a:t>
            </a:r>
            <a:r>
              <a:rPr lang="en-GB" dirty="0" err="1"/>
              <a:t>drosi</a:t>
            </a:r>
            <a:r>
              <a:rPr lang="en-GB" dirty="0"/>
              <a:t> - 2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err="1"/>
              <a:t>Creu</a:t>
            </a:r>
            <a:r>
              <a:rPr lang="en-GB" b="1" dirty="0"/>
              <a:t> </a:t>
            </a:r>
            <a:r>
              <a:rPr lang="en-GB" b="1" dirty="0" err="1"/>
              <a:t>brawddeg</a:t>
            </a:r>
            <a:r>
              <a:rPr lang="en-GB" b="1" dirty="0"/>
              <a:t> </a:t>
            </a:r>
            <a:r>
              <a:rPr lang="en-GB" b="1" dirty="0" err="1"/>
              <a:t>drwy</a:t>
            </a:r>
            <a:r>
              <a:rPr lang="en-GB" b="1" dirty="0"/>
              <a:t> </a:t>
            </a:r>
            <a:r>
              <a:rPr lang="en-GB" b="1" dirty="0" err="1"/>
              <a:t>gysylltu’r</a:t>
            </a:r>
            <a:r>
              <a:rPr lang="en-GB" b="1" dirty="0"/>
              <a:t> </a:t>
            </a:r>
            <a:r>
              <a:rPr lang="en-GB" b="1" dirty="0" err="1"/>
              <a:t>geiriau</a:t>
            </a:r>
            <a:r>
              <a:rPr lang="en-GB" b="1" dirty="0"/>
              <a:t>:</a:t>
            </a:r>
          </a:p>
          <a:p>
            <a:pPr lvl="5">
              <a:buNone/>
            </a:pPr>
            <a:r>
              <a:rPr lang="en-GB" sz="3200" b="1" dirty="0" err="1">
                <a:solidFill>
                  <a:srgbClr val="C00000"/>
                </a:solidFill>
              </a:rPr>
              <a:t>Llwy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ydi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cariad</a:t>
            </a:r>
            <a:endParaRPr lang="en-GB" sz="3200" b="1" dirty="0">
              <a:solidFill>
                <a:srgbClr val="C00000"/>
              </a:solidFill>
            </a:endParaRPr>
          </a:p>
          <a:p>
            <a:pPr lvl="5">
              <a:buNone/>
            </a:pPr>
            <a:r>
              <a:rPr lang="en-GB" sz="3200" b="1" dirty="0" err="1">
                <a:solidFill>
                  <a:srgbClr val="C00000"/>
                </a:solidFill>
              </a:rPr>
              <a:t>Wy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ydi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gobaith</a:t>
            </a:r>
            <a:endParaRPr lang="en-GB" sz="3200" b="1" dirty="0">
              <a:solidFill>
                <a:srgbClr val="C00000"/>
              </a:solidFill>
            </a:endParaRPr>
          </a:p>
          <a:p>
            <a:pPr lvl="5">
              <a:buNone/>
            </a:pPr>
            <a:r>
              <a:rPr lang="en-GB" sz="3200" b="1" dirty="0" err="1">
                <a:solidFill>
                  <a:srgbClr val="C00000"/>
                </a:solidFill>
              </a:rPr>
              <a:t>Ffenest</a:t>
            </a:r>
            <a:r>
              <a:rPr lang="en-GB" sz="3200" b="1" dirty="0">
                <a:solidFill>
                  <a:srgbClr val="C00000"/>
                </a:solidFill>
              </a:rPr>
              <a:t>	 </a:t>
            </a:r>
            <a:r>
              <a:rPr lang="en-GB" sz="3200" b="1" dirty="0" err="1">
                <a:solidFill>
                  <a:srgbClr val="C00000"/>
                </a:solidFill>
              </a:rPr>
              <a:t>ydi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bywyd</a:t>
            </a:r>
            <a:endParaRPr lang="en-GB" sz="3200" b="1" dirty="0">
              <a:solidFill>
                <a:srgbClr val="C00000"/>
              </a:solidFill>
            </a:endParaRPr>
          </a:p>
          <a:p>
            <a:r>
              <a:rPr lang="en-GB" b="1" dirty="0" err="1"/>
              <a:t>Esbonio</a:t>
            </a:r>
            <a:r>
              <a:rPr lang="en-GB" b="1" dirty="0"/>
              <a:t> </a:t>
            </a:r>
            <a:r>
              <a:rPr lang="en-GB" b="1" dirty="0" err="1"/>
              <a:t>pam</a:t>
            </a:r>
            <a:r>
              <a:rPr lang="en-GB" b="1" dirty="0"/>
              <a:t>:</a:t>
            </a:r>
          </a:p>
          <a:p>
            <a:pPr lvl="2">
              <a:buNone/>
            </a:pPr>
            <a:r>
              <a:rPr lang="en-GB" sz="3000" b="1" dirty="0" err="1">
                <a:solidFill>
                  <a:srgbClr val="C00000"/>
                </a:solidFill>
              </a:rPr>
              <a:t>Llwy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ydi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cariad</a:t>
            </a:r>
            <a:r>
              <a:rPr lang="en-GB" sz="3000" b="1" dirty="0">
                <a:solidFill>
                  <a:srgbClr val="C00000"/>
                </a:solidFill>
              </a:rPr>
              <a:t>.  </a:t>
            </a:r>
            <a:r>
              <a:rPr lang="en-GB" sz="3000" b="1" dirty="0" err="1">
                <a:solidFill>
                  <a:srgbClr val="C00000"/>
                </a:solidFill>
              </a:rPr>
              <a:t>Mae’n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llawn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siwgr</a:t>
            </a:r>
            <a:r>
              <a:rPr lang="en-GB" sz="3000" b="1" dirty="0">
                <a:solidFill>
                  <a:srgbClr val="C00000"/>
                </a:solidFill>
              </a:rPr>
              <a:t>.</a:t>
            </a:r>
          </a:p>
          <a:p>
            <a:pPr lvl="2">
              <a:buNone/>
            </a:pPr>
            <a:r>
              <a:rPr lang="en-GB" sz="3000" b="1" dirty="0" err="1">
                <a:solidFill>
                  <a:srgbClr val="C00000"/>
                </a:solidFill>
              </a:rPr>
              <a:t>Wy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ydi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gobaith</a:t>
            </a:r>
            <a:r>
              <a:rPr lang="en-GB" sz="3000" b="1" dirty="0">
                <a:solidFill>
                  <a:srgbClr val="C00000"/>
                </a:solidFill>
              </a:rPr>
              <a:t>. </a:t>
            </a:r>
            <a:r>
              <a:rPr lang="en-GB" sz="3000" b="1" dirty="0" err="1">
                <a:solidFill>
                  <a:srgbClr val="C00000"/>
                </a:solidFill>
              </a:rPr>
              <a:t>Mae’n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rhoi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bywyd</a:t>
            </a:r>
            <a:r>
              <a:rPr lang="en-GB" sz="3000" b="1" dirty="0">
                <a:solidFill>
                  <a:srgbClr val="C00000"/>
                </a:solidFill>
              </a:rPr>
              <a:t> </a:t>
            </a:r>
            <a:r>
              <a:rPr lang="en-GB" sz="3000" b="1" dirty="0" err="1">
                <a:solidFill>
                  <a:srgbClr val="C00000"/>
                </a:solidFill>
              </a:rPr>
              <a:t>newydd</a:t>
            </a:r>
            <a:r>
              <a:rPr lang="en-GB" sz="3000" b="1" dirty="0">
                <a:solidFill>
                  <a:srgbClr val="C00000"/>
                </a:solidFill>
              </a:rPr>
              <a:t>.</a:t>
            </a:r>
            <a:endParaRPr lang="en-GB" b="1" dirty="0"/>
          </a:p>
          <a:p>
            <a:r>
              <a:rPr lang="en-GB" b="1" dirty="0" err="1"/>
              <a:t>Cyfuno’r</a:t>
            </a:r>
            <a:r>
              <a:rPr lang="en-GB" b="1" dirty="0"/>
              <a:t> </a:t>
            </a:r>
            <a:r>
              <a:rPr lang="en-GB" b="1" dirty="0" err="1"/>
              <a:t>rhai</a:t>
            </a:r>
            <a:r>
              <a:rPr lang="en-GB" b="1" dirty="0"/>
              <a:t> </a:t>
            </a:r>
            <a:r>
              <a:rPr lang="en-GB" b="1" dirty="0" err="1"/>
              <a:t>gorau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greudd</a:t>
            </a:r>
            <a:r>
              <a:rPr lang="en-GB" b="1" dirty="0"/>
              <a:t> </a:t>
            </a:r>
            <a:r>
              <a:rPr lang="en-GB" b="1" dirty="0" err="1"/>
              <a:t>cerdd</a:t>
            </a:r>
            <a:r>
              <a:rPr lang="en-GB" b="1" dirty="0"/>
              <a:t> </a:t>
            </a:r>
            <a:r>
              <a:rPr lang="en-GB" b="1" dirty="0" err="1"/>
              <a:t>gywaith</a:t>
            </a:r>
            <a:endParaRPr lang="en-GB" b="1" dirty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040599">
            <a:off x="662067" y="2507460"/>
            <a:ext cx="7239000" cy="2094524"/>
          </a:xfrm>
        </p:spPr>
        <p:txBody>
          <a:bodyPr>
            <a:noAutofit/>
          </a:bodyPr>
          <a:lstStyle/>
          <a:p>
            <a:r>
              <a:rPr lang="en-GB" sz="6000" dirty="0"/>
              <a:t>MAE YSGRIFENNU </a:t>
            </a:r>
            <a:r>
              <a:rPr lang="en-GB" sz="6000" dirty="0" err="1"/>
              <a:t>creadigol</a:t>
            </a:r>
            <a:r>
              <a:rPr lang="en-GB" sz="6000" dirty="0"/>
              <a:t> </a:t>
            </a:r>
            <a:r>
              <a:rPr lang="en-GB" sz="6000" dirty="0" err="1"/>
              <a:t>yn</a:t>
            </a:r>
            <a:r>
              <a:rPr lang="en-GB" sz="6000" dirty="0"/>
              <a:t>  HWYL!</a:t>
            </a:r>
            <a:br>
              <a:rPr lang="en-GB" sz="6000" dirty="0"/>
            </a:br>
            <a:r>
              <a:rPr lang="en-GB" sz="3200" dirty="0" err="1"/>
              <a:t>Mae’n</a:t>
            </a:r>
            <a:r>
              <a:rPr lang="en-GB" sz="3200" dirty="0"/>
              <a:t> </a:t>
            </a:r>
            <a:r>
              <a:rPr lang="en-GB" sz="3200" dirty="0" err="1"/>
              <a:t>rhoi</a:t>
            </a:r>
            <a:r>
              <a:rPr lang="en-GB" sz="3200" dirty="0"/>
              <a:t> </a:t>
            </a:r>
            <a:r>
              <a:rPr lang="en-GB" sz="3200" dirty="0" err="1"/>
              <a:t>Boddhad</a:t>
            </a:r>
            <a:r>
              <a:rPr lang="en-GB" sz="3200" dirty="0"/>
              <a:t> </a:t>
            </a:r>
            <a:r>
              <a:rPr lang="en-GB" sz="3200" dirty="0" err="1"/>
              <a:t>i’r</a:t>
            </a:r>
            <a:r>
              <a:rPr lang="en-GB" sz="3200" dirty="0"/>
              <a:t> </a:t>
            </a:r>
            <a:r>
              <a:rPr lang="en-GB" sz="3200" dirty="0" err="1"/>
              <a:t>dysgwyr</a:t>
            </a:r>
            <a:r>
              <a:rPr lang="en-GB" sz="3200" dirty="0"/>
              <a:t> a </a:t>
            </a:r>
            <a:r>
              <a:rPr lang="en-GB" sz="3200" dirty="0" err="1"/>
              <a:t>chofnod</a:t>
            </a:r>
            <a:r>
              <a:rPr lang="en-GB" sz="3200" dirty="0"/>
              <a:t> </a:t>
            </a:r>
            <a:r>
              <a:rPr lang="en-GB" sz="3200" dirty="0" err="1"/>
              <a:t>o’u</a:t>
            </a:r>
            <a:r>
              <a:rPr lang="en-GB" sz="3200" dirty="0"/>
              <a:t> </a:t>
            </a:r>
            <a:r>
              <a:rPr lang="en-GB" sz="3200" dirty="0" err="1"/>
              <a:t>cyraeddiad</a:t>
            </a:r>
            <a:endParaRPr lang="en-GB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dosbarth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Rhan</a:t>
            </a:r>
            <a:r>
              <a:rPr lang="en-GB" dirty="0"/>
              <a:t> </a:t>
            </a:r>
            <a:r>
              <a:rPr lang="en-GB" dirty="0" err="1"/>
              <a:t>annatod</a:t>
            </a:r>
            <a:r>
              <a:rPr lang="en-GB" dirty="0"/>
              <a:t> </a:t>
            </a:r>
            <a:r>
              <a:rPr lang="en-GB" dirty="0" err="1"/>
              <a:t>o’r</a:t>
            </a:r>
            <a:r>
              <a:rPr lang="en-GB" dirty="0"/>
              <a:t> broses </a:t>
            </a:r>
            <a:r>
              <a:rPr lang="en-GB" dirty="0" err="1"/>
              <a:t>ddysgu</a:t>
            </a:r>
            <a:endParaRPr lang="en-GB" dirty="0"/>
          </a:p>
          <a:p>
            <a:r>
              <a:rPr lang="en-GB" dirty="0" err="1"/>
              <a:t>Cofnod</a:t>
            </a:r>
            <a:r>
              <a:rPr lang="en-GB" dirty="0"/>
              <a:t> </a:t>
            </a:r>
            <a:r>
              <a:rPr lang="en-GB" dirty="0" err="1"/>
              <a:t>ysgrifenedig</a:t>
            </a:r>
            <a:r>
              <a:rPr lang="en-GB" dirty="0"/>
              <a:t> o </a:t>
            </a:r>
            <a:r>
              <a:rPr lang="en-GB" dirty="0" err="1"/>
              <a:t>gyrhaeddiad</a:t>
            </a:r>
            <a:r>
              <a:rPr lang="en-GB" dirty="0"/>
              <a:t> y </a:t>
            </a:r>
            <a:r>
              <a:rPr lang="en-GB" dirty="0" err="1"/>
              <a:t>dysgwyr</a:t>
            </a:r>
            <a:endParaRPr lang="en-GB" dirty="0"/>
          </a:p>
          <a:p>
            <a:r>
              <a:rPr lang="en-GB" dirty="0" err="1"/>
              <a:t>Angenrheidiol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sicrhau</a:t>
            </a:r>
            <a:r>
              <a:rPr lang="en-GB" dirty="0"/>
              <a:t> </a:t>
            </a:r>
            <a:r>
              <a:rPr lang="en-GB" dirty="0" err="1"/>
              <a:t>bod</a:t>
            </a:r>
            <a:r>
              <a:rPr lang="en-GB" dirty="0"/>
              <a:t> y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cyflawni’r</a:t>
            </a:r>
            <a:r>
              <a:rPr lang="en-GB" dirty="0"/>
              <a:t> 4 </a:t>
            </a:r>
            <a:r>
              <a:rPr lang="en-GB" dirty="0" err="1"/>
              <a:t>sgil</a:t>
            </a:r>
            <a:r>
              <a:rPr lang="en-GB" dirty="0"/>
              <a:t>, </a:t>
            </a:r>
            <a:r>
              <a:rPr lang="en-GB" dirty="0" err="1"/>
              <a:t>sef</a:t>
            </a:r>
            <a:r>
              <a:rPr lang="en-GB" dirty="0"/>
              <a:t>:</a:t>
            </a:r>
          </a:p>
          <a:p>
            <a:pPr>
              <a:buNone/>
            </a:pPr>
            <a:r>
              <a:rPr lang="en-GB" dirty="0"/>
              <a:t>			</a:t>
            </a:r>
          </a:p>
          <a:p>
            <a:pPr>
              <a:buNone/>
            </a:pPr>
            <a:r>
              <a:rPr lang="en-GB" dirty="0"/>
              <a:t>			</a:t>
            </a:r>
            <a:r>
              <a:rPr lang="en-GB" b="1" dirty="0" err="1">
                <a:solidFill>
                  <a:schemeClr val="tx2">
                    <a:lumMod val="50000"/>
                  </a:schemeClr>
                </a:solidFill>
              </a:rPr>
              <a:t>Siarad</a:t>
            </a:r>
            <a:endParaRPr lang="en-GB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en-GB" b="1" dirty="0" err="1">
                <a:solidFill>
                  <a:schemeClr val="tx2">
                    <a:lumMod val="50000"/>
                  </a:schemeClr>
                </a:solidFill>
              </a:rPr>
              <a:t>Gwrando</a:t>
            </a:r>
            <a:endParaRPr lang="en-GB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en-GB" b="1" dirty="0" err="1">
                <a:solidFill>
                  <a:schemeClr val="tx2">
                    <a:lumMod val="50000"/>
                  </a:schemeClr>
                </a:solidFill>
              </a:rPr>
              <a:t>Darllen</a:t>
            </a:r>
            <a:endParaRPr lang="en-GB" b="1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en-GB" b="1" dirty="0" err="1">
                <a:solidFill>
                  <a:schemeClr val="tx2">
                    <a:lumMod val="50000"/>
                  </a:schemeClr>
                </a:solidFill>
              </a:rPr>
              <a:t>Ysgrifennu</a:t>
            </a:r>
            <a:endParaRPr lang="en-GB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Pryd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ysgrifennu</a:t>
            </a:r>
            <a:r>
              <a:rPr lang="en-GB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Gweithgaredd</a:t>
            </a:r>
            <a:r>
              <a:rPr lang="en-GB" dirty="0"/>
              <a:t> </a:t>
            </a:r>
            <a:r>
              <a:rPr lang="en-GB" dirty="0" err="1"/>
              <a:t>pum</a:t>
            </a:r>
            <a:r>
              <a:rPr lang="en-GB" dirty="0"/>
              <a:t> /</a:t>
            </a:r>
            <a:r>
              <a:rPr lang="en-GB" dirty="0" err="1"/>
              <a:t>deng</a:t>
            </a:r>
            <a:r>
              <a:rPr lang="en-GB" dirty="0"/>
              <a:t> </a:t>
            </a:r>
            <a:r>
              <a:rPr lang="en-GB" dirty="0" err="1"/>
              <a:t>munud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dorri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rythm</a:t>
            </a:r>
            <a:r>
              <a:rPr lang="en-GB" dirty="0"/>
              <a:t> y </a:t>
            </a:r>
            <a:r>
              <a:rPr lang="en-GB" dirty="0" err="1"/>
              <a:t>dysgu</a:t>
            </a:r>
            <a:endParaRPr lang="en-GB" dirty="0"/>
          </a:p>
          <a:p>
            <a:r>
              <a:rPr lang="en-GB" dirty="0" err="1"/>
              <a:t>Adolygu</a:t>
            </a:r>
            <a:r>
              <a:rPr lang="en-GB" dirty="0"/>
              <a:t> </a:t>
            </a:r>
            <a:r>
              <a:rPr lang="en-GB" dirty="0" err="1"/>
              <a:t>patrymau</a:t>
            </a:r>
            <a:endParaRPr lang="en-GB" dirty="0"/>
          </a:p>
          <a:p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aml</a:t>
            </a:r>
            <a:r>
              <a:rPr lang="en-GB" dirty="0"/>
              <a:t>!  </a:t>
            </a:r>
            <a:r>
              <a:rPr lang="en-GB" dirty="0" err="1"/>
              <a:t>Gwnewch</a:t>
            </a:r>
            <a:r>
              <a:rPr lang="en-GB" dirty="0"/>
              <a:t> </a:t>
            </a:r>
            <a:r>
              <a:rPr lang="en-GB" dirty="0" err="1"/>
              <a:t>ysgrifennu’n</a:t>
            </a:r>
            <a:r>
              <a:rPr lang="en-GB" dirty="0"/>
              <a:t> </a:t>
            </a:r>
            <a:r>
              <a:rPr lang="en-GB" dirty="0" err="1"/>
              <a:t>arferiad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lle</a:t>
            </a:r>
            <a:r>
              <a:rPr lang="en-GB" dirty="0"/>
              <a:t> </a:t>
            </a:r>
            <a:r>
              <a:rPr lang="en-GB" dirty="0" err="1"/>
              <a:t>eithriad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pic>
        <p:nvPicPr>
          <p:cNvPr id="4" name="Picture 3" descr="Male And Female Hispanic Adult College Students Smiling As ...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077072"/>
            <a:ext cx="4449931" cy="2332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Gweithio</a:t>
            </a:r>
            <a:r>
              <a:rPr lang="en-GB" dirty="0"/>
              <a:t> </a:t>
            </a:r>
            <a:r>
              <a:rPr lang="en-GB" dirty="0" err="1"/>
              <a:t>mewn</a:t>
            </a:r>
            <a:r>
              <a:rPr lang="en-GB" dirty="0"/>
              <a:t> </a:t>
            </a:r>
            <a:r>
              <a:rPr lang="en-GB" dirty="0" err="1"/>
              <a:t>parau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Dysgu</a:t>
            </a:r>
            <a:r>
              <a:rPr lang="en-GB" dirty="0"/>
              <a:t> </a:t>
            </a:r>
            <a:r>
              <a:rPr lang="en-GB" dirty="0" err="1"/>
              <a:t>patrymau’n</a:t>
            </a:r>
            <a:r>
              <a:rPr lang="en-GB" dirty="0"/>
              <a:t> well </a:t>
            </a:r>
            <a:r>
              <a:rPr lang="en-GB" dirty="0" err="1"/>
              <a:t>drwy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trafod</a:t>
            </a:r>
            <a:endParaRPr lang="en-GB" dirty="0"/>
          </a:p>
          <a:p>
            <a:r>
              <a:rPr lang="en-GB" dirty="0" err="1"/>
              <a:t>Mae’r</a:t>
            </a:r>
            <a:r>
              <a:rPr lang="en-GB" dirty="0"/>
              <a:t> </a:t>
            </a:r>
            <a:r>
              <a:rPr lang="en-GB" dirty="0" err="1"/>
              <a:t>ymarferion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fwy</a:t>
            </a:r>
            <a:r>
              <a:rPr lang="en-GB" dirty="0"/>
              <a:t> </a:t>
            </a:r>
            <a:r>
              <a:rPr lang="en-GB" dirty="0" err="1"/>
              <a:t>cyfathrebol</a:t>
            </a:r>
            <a:r>
              <a:rPr lang="en-GB" dirty="0"/>
              <a:t> </a:t>
            </a:r>
            <a:r>
              <a:rPr lang="en-GB" dirty="0" err="1"/>
              <a:t>wrth</a:t>
            </a:r>
            <a:r>
              <a:rPr lang="en-GB" dirty="0"/>
              <a:t> </a:t>
            </a:r>
            <a:r>
              <a:rPr lang="en-GB" dirty="0" err="1"/>
              <a:t>weithio</a:t>
            </a:r>
            <a:r>
              <a:rPr lang="en-GB" dirty="0"/>
              <a:t> </a:t>
            </a:r>
            <a:r>
              <a:rPr lang="en-GB" dirty="0" err="1"/>
              <a:t>efo</a:t>
            </a:r>
            <a:r>
              <a:rPr lang="en-GB" dirty="0"/>
              <a:t> partner</a:t>
            </a:r>
          </a:p>
          <a:p>
            <a:r>
              <a:rPr lang="en-GB" dirty="0" err="1"/>
              <a:t>Rhai</a:t>
            </a:r>
            <a:r>
              <a:rPr lang="en-GB" dirty="0"/>
              <a:t> </a:t>
            </a:r>
            <a:r>
              <a:rPr lang="en-GB" dirty="0" err="1"/>
              <a:t>pobl</a:t>
            </a:r>
            <a:r>
              <a:rPr lang="en-GB" dirty="0"/>
              <a:t> </a:t>
            </a:r>
            <a:r>
              <a:rPr lang="en-GB" dirty="0" err="1"/>
              <a:t>ddim</a:t>
            </a:r>
            <a:r>
              <a:rPr lang="en-GB" dirty="0"/>
              <a:t> </a:t>
            </a:r>
            <a:r>
              <a:rPr lang="en-GB" dirty="0" err="1"/>
              <a:t>mor</a:t>
            </a:r>
            <a:r>
              <a:rPr lang="en-GB" dirty="0"/>
              <a:t> </a:t>
            </a:r>
            <a:r>
              <a:rPr lang="en-GB" dirty="0" err="1"/>
              <a:t>hyderus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pennau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hunain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 err="1"/>
              <a:t>Weithiau</a:t>
            </a:r>
            <a:r>
              <a:rPr lang="en-GB" dirty="0"/>
              <a:t> </a:t>
            </a:r>
            <a:r>
              <a:rPr lang="en-GB" dirty="0" err="1"/>
              <a:t>bydd</a:t>
            </a:r>
            <a:r>
              <a:rPr lang="en-GB" dirty="0"/>
              <a:t> </a:t>
            </a:r>
            <a:r>
              <a:rPr lang="en-GB" dirty="0" err="1"/>
              <a:t>ambell</a:t>
            </a:r>
            <a:r>
              <a:rPr lang="en-GB" dirty="0"/>
              <a:t> un </a:t>
            </a:r>
            <a:r>
              <a:rPr lang="en-GB" dirty="0" err="1"/>
              <a:t>eisiau</a:t>
            </a:r>
            <a:r>
              <a:rPr lang="en-GB" dirty="0"/>
              <a:t> </a:t>
            </a:r>
            <a:r>
              <a:rPr lang="en-GB" dirty="0" err="1"/>
              <a:t>gweithio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wahân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G:\1. Terfynol\4. Arsylwi\2018\Sesiwn Hyfforddi\group-young-people-working-together-team-business-office-project-6462835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356992"/>
            <a:ext cx="30543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Rheolau</a:t>
            </a:r>
            <a:r>
              <a:rPr lang="en-GB" dirty="0"/>
              <a:t> </a:t>
            </a:r>
            <a:r>
              <a:rPr lang="en-GB" dirty="0" err="1"/>
              <a:t>ieithyddol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Gadewch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dysgwyr</a:t>
            </a:r>
            <a:r>
              <a:rPr lang="en-GB" dirty="0"/>
              <a:t> </a:t>
            </a:r>
            <a:r>
              <a:rPr lang="en-GB" dirty="0" err="1"/>
              <a:t>greu’r</a:t>
            </a:r>
            <a:r>
              <a:rPr lang="en-GB" dirty="0"/>
              <a:t> </a:t>
            </a:r>
            <a:r>
              <a:rPr lang="en-GB" dirty="0" err="1"/>
              <a:t>rheolau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oes</a:t>
            </a:r>
            <a:r>
              <a:rPr lang="en-GB" dirty="0"/>
              <a:t> </a:t>
            </a:r>
            <a:r>
              <a:rPr lang="en-GB" dirty="0" err="1"/>
              <a:t>cwestiynau’n</a:t>
            </a:r>
            <a:r>
              <a:rPr lang="en-GB" dirty="0"/>
              <a:t> </a:t>
            </a:r>
            <a:r>
              <a:rPr lang="en-GB" dirty="0" err="1"/>
              <a:t>codi</a:t>
            </a:r>
            <a:r>
              <a:rPr lang="en-GB" dirty="0"/>
              <a:t>, </a:t>
            </a:r>
            <a:r>
              <a:rPr lang="en-GB" dirty="0" err="1"/>
              <a:t>ee</a:t>
            </a:r>
            <a:endParaRPr lang="en-GB" dirty="0"/>
          </a:p>
          <a:p>
            <a:endParaRPr lang="en-GB" dirty="0"/>
          </a:p>
          <a:p>
            <a:pPr>
              <a:buNone/>
            </a:pPr>
            <a:r>
              <a:rPr lang="en-GB" dirty="0"/>
              <a:t>		</a:t>
            </a:r>
            <a:r>
              <a:rPr lang="en-GB" dirty="0" err="1"/>
              <a:t>Ydy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i’r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cyfrif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un </a:t>
            </a:r>
            <a:r>
              <a:rPr lang="en-GB" dirty="0" err="1"/>
              <a:t>gair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ddau</a:t>
            </a:r>
            <a:r>
              <a:rPr lang="en-GB" dirty="0"/>
              <a:t>?</a:t>
            </a: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dirty="0"/>
              <a:t>		</a:t>
            </a:r>
            <a:r>
              <a:rPr lang="en-GB" dirty="0" err="1"/>
              <a:t>Ydy</a:t>
            </a:r>
            <a:r>
              <a:rPr lang="en-GB" dirty="0"/>
              <a:t> </a:t>
            </a:r>
            <a:r>
              <a:rPr lang="en-GB" b="1" dirty="0" err="1">
                <a:solidFill>
                  <a:srgbClr val="C00000"/>
                </a:solidFill>
              </a:rPr>
              <a:t>es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1" dirty="0" err="1">
                <a:solidFill>
                  <a:srgbClr val="C00000"/>
                </a:solidFill>
              </a:rPr>
              <a:t>i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cyfrif</a:t>
            </a:r>
            <a:r>
              <a:rPr lang="en-GB" dirty="0"/>
              <a:t> </a:t>
            </a:r>
            <a:r>
              <a:rPr lang="en-GB" dirty="0" err="1"/>
              <a:t>fel</a:t>
            </a:r>
            <a:r>
              <a:rPr lang="en-GB" dirty="0"/>
              <a:t> un </a:t>
            </a:r>
            <a:r>
              <a:rPr lang="en-GB" dirty="0" err="1"/>
              <a:t>gair</a:t>
            </a:r>
            <a:r>
              <a:rPr lang="en-GB" dirty="0"/>
              <a:t> </a:t>
            </a:r>
            <a:r>
              <a:rPr lang="en-GB" dirty="0" err="1"/>
              <a:t>neu</a:t>
            </a:r>
            <a:r>
              <a:rPr lang="en-GB" dirty="0"/>
              <a:t> </a:t>
            </a:r>
            <a:r>
              <a:rPr lang="en-GB" dirty="0" err="1"/>
              <a:t>ddau</a:t>
            </a:r>
            <a:r>
              <a:rPr lang="en-GB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Cofiwch</a:t>
            </a:r>
            <a:r>
              <a:rPr lang="en-GB" dirty="0"/>
              <a:t> </a:t>
            </a:r>
            <a:r>
              <a:rPr lang="en-GB" dirty="0" err="1"/>
              <a:t>ddod</a:t>
            </a:r>
            <a:r>
              <a:rPr lang="en-GB" dirty="0"/>
              <a:t> â </a:t>
            </a:r>
            <a:r>
              <a:rPr lang="en-GB" dirty="0" err="1"/>
              <a:t>phapur</a:t>
            </a:r>
            <a:r>
              <a:rPr lang="en-GB" dirty="0"/>
              <a:t> / </a:t>
            </a:r>
            <a:r>
              <a:rPr lang="en-GB" dirty="0" err="1"/>
              <a:t>templedi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gyfer</a:t>
            </a:r>
            <a:r>
              <a:rPr lang="en-GB" dirty="0"/>
              <a:t> y </a:t>
            </a:r>
            <a:r>
              <a:rPr lang="en-GB" dirty="0" err="1"/>
              <a:t>gwaith</a:t>
            </a:r>
            <a:r>
              <a:rPr lang="en-GB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err="1"/>
              <a:t>Padiau</a:t>
            </a:r>
            <a:r>
              <a:rPr lang="en-GB" dirty="0"/>
              <a:t> paper </a:t>
            </a:r>
            <a:r>
              <a:rPr lang="en-GB" dirty="0" err="1"/>
              <a:t>personol</a:t>
            </a:r>
            <a:r>
              <a:rPr lang="en-GB" dirty="0"/>
              <a:t> </a:t>
            </a:r>
            <a:r>
              <a:rPr lang="en-GB" dirty="0" err="1"/>
              <a:t>ddim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gweithio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</a:t>
            </a:r>
            <a:r>
              <a:rPr lang="en-GB" dirty="0" err="1"/>
              <a:t>bydd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cael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rannu</a:t>
            </a:r>
            <a:r>
              <a:rPr lang="en-GB" dirty="0"/>
              <a:t> / </a:t>
            </a:r>
            <a:r>
              <a:rPr lang="en-GB" dirty="0" err="1"/>
              <a:t>ffotocopïo</a:t>
            </a:r>
            <a:r>
              <a:rPr lang="en-GB" dirty="0"/>
              <a:t> / </a:t>
            </a:r>
            <a:r>
              <a:rPr lang="en-GB" dirty="0" err="1"/>
              <a:t>farcio</a:t>
            </a:r>
            <a:r>
              <a:rPr lang="en-GB" dirty="0"/>
              <a:t>.  </a:t>
            </a:r>
          </a:p>
          <a:p>
            <a:pPr>
              <a:buNone/>
            </a:pPr>
            <a:r>
              <a:rPr lang="en-GB" dirty="0" err="1"/>
              <a:t>Papur</a:t>
            </a:r>
            <a:r>
              <a:rPr lang="en-GB" dirty="0"/>
              <a:t> A4 </a:t>
            </a:r>
            <a:r>
              <a:rPr lang="en-GB" dirty="0" err="1"/>
              <a:t>sydd</a:t>
            </a:r>
            <a:r>
              <a:rPr lang="en-GB" dirty="0"/>
              <a:t> </a:t>
            </a:r>
            <a:r>
              <a:rPr lang="en-GB" dirty="0" err="1"/>
              <a:t>orau</a:t>
            </a:r>
            <a:endParaRPr lang="en-GB" dirty="0"/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Cofiwch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sicrhau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bod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myfyrwyr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yn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rhoi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eu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henwau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, y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dosbarth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a’r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dyddiad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ar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ben</a:t>
            </a:r>
            <a:r>
              <a:rPr lang="en-GB" b="1" dirty="0">
                <a:solidFill>
                  <a:schemeClr val="accent1">
                    <a:lumMod val="50000"/>
                  </a:schemeClr>
                </a:solidFill>
              </a:rPr>
              <a:t> y </a:t>
            </a:r>
            <a:r>
              <a:rPr lang="en-GB" b="1" dirty="0" err="1">
                <a:solidFill>
                  <a:schemeClr val="accent1">
                    <a:lumMod val="50000"/>
                  </a:schemeClr>
                </a:solidFill>
              </a:rPr>
              <a:t>gwaith</a:t>
            </a:r>
            <a:endParaRPr lang="en-GB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2708920"/>
            <a:ext cx="2298700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/>
              <a:t>rhannu’r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efo’i</a:t>
            </a:r>
            <a:r>
              <a:rPr lang="en-GB" dirty="0"/>
              <a:t> </a:t>
            </a:r>
            <a:r>
              <a:rPr lang="en-GB" dirty="0" err="1"/>
              <a:t>gilydd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Darllen</a:t>
            </a:r>
            <a:r>
              <a:rPr lang="en-GB" dirty="0"/>
              <a:t> y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allan</a:t>
            </a:r>
            <a:r>
              <a:rPr lang="en-GB" dirty="0"/>
              <a:t> </a:t>
            </a:r>
            <a:r>
              <a:rPr lang="en-GB" dirty="0" err="1"/>
              <a:t>i’r</a:t>
            </a:r>
            <a:r>
              <a:rPr lang="en-GB" dirty="0"/>
              <a:t> </a:t>
            </a:r>
            <a:r>
              <a:rPr lang="en-GB" dirty="0" err="1"/>
              <a:t>dosbarth</a:t>
            </a:r>
            <a:endParaRPr lang="en-GB" dirty="0"/>
          </a:p>
          <a:p>
            <a:r>
              <a:rPr lang="en-GB" dirty="0" err="1"/>
              <a:t>Tiwtor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ddarllen</a:t>
            </a:r>
            <a:r>
              <a:rPr lang="en-GB" dirty="0"/>
              <a:t> y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allan</a:t>
            </a:r>
            <a:endParaRPr lang="en-GB" dirty="0"/>
          </a:p>
          <a:p>
            <a:r>
              <a:rPr lang="en-GB" dirty="0" err="1"/>
              <a:t>Tiwtor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ysgrifennu</a:t>
            </a:r>
            <a:r>
              <a:rPr lang="en-GB" dirty="0"/>
              <a:t> </a:t>
            </a:r>
            <a:r>
              <a:rPr lang="en-GB" dirty="0" err="1"/>
              <a:t>darnau</a:t>
            </a:r>
            <a:r>
              <a:rPr lang="en-GB" dirty="0"/>
              <a:t> </a:t>
            </a:r>
            <a:r>
              <a:rPr lang="en-GB" dirty="0" err="1"/>
              <a:t>byr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y </a:t>
            </a:r>
            <a:r>
              <a:rPr lang="en-GB" dirty="0" err="1"/>
              <a:t>bwrdd</a:t>
            </a:r>
            <a:r>
              <a:rPr lang="en-GB" dirty="0"/>
              <a:t> </a:t>
            </a:r>
            <a:r>
              <a:rPr lang="en-GB" dirty="0" err="1"/>
              <a:t>gwyn</a:t>
            </a:r>
            <a:endParaRPr lang="en-GB" dirty="0"/>
          </a:p>
          <a:p>
            <a:r>
              <a:rPr lang="en-GB" dirty="0" err="1"/>
              <a:t>Gosod</a:t>
            </a:r>
            <a:r>
              <a:rPr lang="en-GB" dirty="0"/>
              <a:t> y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allan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y </a:t>
            </a:r>
            <a:r>
              <a:rPr lang="en-GB" dirty="0" err="1"/>
              <a:t>dosbarth</a:t>
            </a:r>
            <a:r>
              <a:rPr lang="en-GB" dirty="0"/>
              <a:t>, </a:t>
            </a:r>
            <a:r>
              <a:rPr lang="en-GB" dirty="0" err="1"/>
              <a:t>a’r</a:t>
            </a:r>
            <a:r>
              <a:rPr lang="en-GB" dirty="0"/>
              <a:t> </a:t>
            </a:r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mynd</a:t>
            </a:r>
            <a:r>
              <a:rPr lang="en-GB" dirty="0"/>
              <a:t> o </a:t>
            </a:r>
            <a:r>
              <a:rPr lang="en-GB" dirty="0" err="1"/>
              <a:t>gwmpas</a:t>
            </a:r>
            <a:r>
              <a:rPr lang="en-GB" dirty="0"/>
              <a:t> </a:t>
            </a:r>
            <a:r>
              <a:rPr lang="en-GB" dirty="0" err="1"/>
              <a:t>efo’u</a:t>
            </a:r>
            <a:r>
              <a:rPr lang="en-GB" dirty="0"/>
              <a:t> </a:t>
            </a:r>
            <a:r>
              <a:rPr lang="en-GB" dirty="0" err="1"/>
              <a:t>partneriaid</a:t>
            </a:r>
            <a:r>
              <a:rPr lang="en-GB" dirty="0"/>
              <a:t> </a:t>
            </a:r>
            <a:r>
              <a:rPr lang="en-GB" dirty="0" err="1"/>
              <a:t>i’w</a:t>
            </a:r>
            <a:r>
              <a:rPr lang="en-GB" dirty="0"/>
              <a:t> </a:t>
            </a:r>
            <a:r>
              <a:rPr lang="en-GB" dirty="0" err="1"/>
              <a:t>ddarllen</a:t>
            </a:r>
            <a:endParaRPr lang="en-GB" dirty="0"/>
          </a:p>
          <a:p>
            <a:r>
              <a:rPr lang="en-GB" dirty="0" err="1"/>
              <a:t>Myfyrwyr</a:t>
            </a:r>
            <a:r>
              <a:rPr lang="en-GB" dirty="0"/>
              <a:t> </a:t>
            </a:r>
            <a:r>
              <a:rPr lang="en-GB" dirty="0" err="1"/>
              <a:t>yn</a:t>
            </a:r>
            <a:r>
              <a:rPr lang="en-GB" dirty="0"/>
              <a:t> </a:t>
            </a:r>
            <a:r>
              <a:rPr lang="en-GB" dirty="0" err="1"/>
              <a:t>marcio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</a:t>
            </a:r>
            <a:r>
              <a:rPr lang="en-GB" dirty="0" err="1"/>
              <a:t>ei</a:t>
            </a:r>
            <a:r>
              <a:rPr lang="en-GB" dirty="0"/>
              <a:t> </a:t>
            </a:r>
            <a:r>
              <a:rPr lang="en-GB" dirty="0" err="1"/>
              <a:t>gilydd</a:t>
            </a:r>
            <a:endParaRPr lang="en-GB" dirty="0"/>
          </a:p>
          <a:p>
            <a:r>
              <a:rPr lang="en-GB" dirty="0" err="1"/>
              <a:t>Pasio’r</a:t>
            </a:r>
            <a:r>
              <a:rPr lang="en-GB" dirty="0"/>
              <a:t> </a:t>
            </a:r>
            <a:r>
              <a:rPr lang="en-GB" dirty="0" err="1"/>
              <a:t>gwaith</a:t>
            </a:r>
            <a:r>
              <a:rPr lang="en-GB" dirty="0"/>
              <a:t> o </a:t>
            </a:r>
            <a:r>
              <a:rPr lang="en-GB" dirty="0" err="1"/>
              <a:t>gwmpas</a:t>
            </a:r>
            <a:r>
              <a:rPr lang="en-GB" dirty="0"/>
              <a:t> y </a:t>
            </a:r>
            <a:r>
              <a:rPr lang="en-GB" dirty="0" err="1"/>
              <a:t>dosbarth</a:t>
            </a:r>
            <a:endParaRPr lang="en-GB" dirty="0"/>
          </a:p>
          <a:p>
            <a:r>
              <a:rPr lang="en-GB" dirty="0" err="1"/>
              <a:t>Gwneud</a:t>
            </a:r>
            <a:r>
              <a:rPr lang="en-GB" dirty="0"/>
              <a:t> </a:t>
            </a:r>
            <a:r>
              <a:rPr lang="en-GB" dirty="0" err="1"/>
              <a:t>ffotocopïau</a:t>
            </a:r>
            <a:r>
              <a:rPr lang="en-GB" dirty="0"/>
              <a:t> a </a:t>
            </a:r>
            <a:r>
              <a:rPr lang="en-GB" dirty="0" err="1"/>
              <a:t>rhoi</a:t>
            </a:r>
            <a:r>
              <a:rPr lang="en-GB" dirty="0"/>
              <a:t> </a:t>
            </a:r>
            <a:r>
              <a:rPr lang="en-GB" dirty="0" err="1"/>
              <a:t>copi</a:t>
            </a:r>
            <a:r>
              <a:rPr lang="en-GB" dirty="0"/>
              <a:t> </a:t>
            </a:r>
            <a:r>
              <a:rPr lang="en-GB" dirty="0" err="1"/>
              <a:t>i</a:t>
            </a:r>
            <a:r>
              <a:rPr lang="en-GB" dirty="0"/>
              <a:t> bob un</a:t>
            </a:r>
          </a:p>
          <a:p>
            <a:r>
              <a:rPr lang="en-GB" dirty="0" err="1"/>
              <a:t>Fflip-lyfr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462</TotalTime>
  <Words>902</Words>
  <Application>Microsoft Office PowerPoint</Application>
  <PresentationFormat>On-screen Show (4:3)</PresentationFormat>
  <Paragraphs>225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Trebuchet MS</vt:lpstr>
      <vt:lpstr>Wingdings</vt:lpstr>
      <vt:lpstr>Wingdings 2</vt:lpstr>
      <vt:lpstr>Opulent</vt:lpstr>
      <vt:lpstr>Ysgrifennu Creadigol</vt:lpstr>
      <vt:lpstr>Cynhadledd Iatefl 2012</vt:lpstr>
      <vt:lpstr>Manteision o gyflwyno ysgrifennu creadigol</vt:lpstr>
      <vt:lpstr>ysgrifennu yn y dosbarth</vt:lpstr>
      <vt:lpstr>Pryd i ysgrifennu?</vt:lpstr>
      <vt:lpstr>Gweithio mewn parau</vt:lpstr>
      <vt:lpstr>Rheolau ieithyddol</vt:lpstr>
      <vt:lpstr>Cofiwch ddod â phapur / templedi ar gyfer y gwaith!</vt:lpstr>
      <vt:lpstr>rhannu’r gwaith efo’i gilydd</vt:lpstr>
      <vt:lpstr>Llyfr Fflip</vt:lpstr>
      <vt:lpstr>ysgrifennu i ddechreuwyr</vt:lpstr>
      <vt:lpstr>YSGRIFENNU I DDECHREUWYR - 2</vt:lpstr>
      <vt:lpstr>Ysgrifennu i Ddechreuwyr - 3</vt:lpstr>
      <vt:lpstr>Ysgrifennu i Ddechreuwyr - 4</vt:lpstr>
      <vt:lpstr>Cerdd ‘helo’ ‘hwyl fawr’</vt:lpstr>
      <vt:lpstr>Y modd cyfarchol</vt:lpstr>
      <vt:lpstr>Stori naw gair</vt:lpstr>
      <vt:lpstr>Stori NAW gair - 2</vt:lpstr>
      <vt:lpstr>Enghreifftiau eraill </vt:lpstr>
      <vt:lpstr>Mae’n bosib defnyddio ffurf 16 gair:</vt:lpstr>
      <vt:lpstr>Cerdd Wreiddyn</vt:lpstr>
      <vt:lpstr>Partneriaid Rhyfedd</vt:lpstr>
      <vt:lpstr>Mini-Saga  (lefel canolradd i fyny)</vt:lpstr>
      <vt:lpstr>Sylwadau Positif</vt:lpstr>
      <vt:lpstr>Cerdd ‘Rwyt ti’n…’</vt:lpstr>
      <vt:lpstr>Cerdd ‘Rwyt ti’n…’ - 2</vt:lpstr>
      <vt:lpstr>dim angen bod yn sentimental!</vt:lpstr>
      <vt:lpstr>weithiau mae’n hwyl bod yn hollol negyddol:</vt:lpstr>
      <vt:lpstr>Cerdd Drosi</vt:lpstr>
      <vt:lpstr>Cerdd drosi - 2</vt:lpstr>
      <vt:lpstr>MAE YSGRIFENNU creadigol yn  HWYL! Mae’n rhoi Boddhad i’r dysgwyr a chofnod o’u cyraeddiad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Ysgrifennu Creadigol</dc:title>
  <dc:creator>End User</dc:creator>
  <cp:lastModifiedBy>Pegi Talfryn</cp:lastModifiedBy>
  <cp:revision>46</cp:revision>
  <dcterms:created xsi:type="dcterms:W3CDTF">2018-03-13T10:51:32Z</dcterms:created>
  <dcterms:modified xsi:type="dcterms:W3CDTF">2019-09-18T12:27:50Z</dcterms:modified>
</cp:coreProperties>
</file>