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D7965A-2CFE-3997-84CA-740958FCCF06}" v="23" dt="2020-05-11T18:12:47.8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1E74E67-AD62-4111-806A-FF13AE927FB7}" type="datetimeFigureOut">
              <a:rPr lang="en-GB" smtClean="0"/>
              <a:pPr/>
              <a:t>14/09/2020</a:t>
            </a:fld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0B27F8C-79A4-4899-8547-F05EE37F91A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Uned</a:t>
            </a:r>
            <a:r>
              <a:rPr lang="en-GB" dirty="0"/>
              <a:t>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539864"/>
            <a:ext cx="8712968" cy="2769456"/>
          </a:xfrm>
        </p:spPr>
        <p:txBody>
          <a:bodyPr>
            <a:normAutofit lnSpcReduction="10000"/>
          </a:bodyPr>
          <a:lstStyle/>
          <a:p>
            <a:pPr algn="l"/>
            <a:r>
              <a:rPr lang="en-GB" b="1" dirty="0" err="1"/>
              <a:t>Erbyn</a:t>
            </a:r>
            <a:r>
              <a:rPr lang="en-GB" b="1" dirty="0"/>
              <a:t> </a:t>
            </a:r>
            <a:r>
              <a:rPr lang="en-GB" b="1" dirty="0" err="1"/>
              <a:t>diwedd</a:t>
            </a:r>
            <a:r>
              <a:rPr lang="en-GB" b="1" dirty="0"/>
              <a:t> y </a:t>
            </a:r>
            <a:r>
              <a:rPr lang="en-GB" b="1" dirty="0" err="1"/>
              <a:t>wers</a:t>
            </a:r>
            <a:r>
              <a:rPr lang="en-GB" b="1" dirty="0"/>
              <a:t> </a:t>
            </a:r>
            <a:r>
              <a:rPr lang="en-GB" b="1" dirty="0" err="1"/>
              <a:t>byddwch</a:t>
            </a:r>
            <a:r>
              <a:rPr lang="en-GB" b="1" dirty="0"/>
              <a:t> </a:t>
            </a:r>
            <a:r>
              <a:rPr lang="en-GB" b="1" dirty="0" err="1"/>
              <a:t>chi’n</a:t>
            </a:r>
            <a:r>
              <a:rPr lang="en-GB" b="1" dirty="0"/>
              <a:t> </a:t>
            </a:r>
            <a:r>
              <a:rPr lang="en-GB" b="1" dirty="0" err="1"/>
              <a:t>medru</a:t>
            </a:r>
            <a:r>
              <a:rPr lang="en-GB" b="1" dirty="0"/>
              <a:t> ...</a:t>
            </a:r>
          </a:p>
          <a:p>
            <a:pPr algn="l"/>
            <a:r>
              <a:rPr lang="en-GB" b="1" dirty="0" err="1"/>
              <a:t>siarad</a:t>
            </a:r>
            <a:r>
              <a:rPr lang="en-GB" b="1" dirty="0"/>
              <a:t> am y </a:t>
            </a:r>
            <a:r>
              <a:rPr lang="en-GB" b="1" dirty="0" err="1"/>
              <a:t>tywydd</a:t>
            </a:r>
            <a:r>
              <a:rPr lang="en-GB" b="1" dirty="0"/>
              <a:t>.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By the end of the lesson you will be able to ...</a:t>
            </a:r>
          </a:p>
          <a:p>
            <a:pPr algn="l"/>
            <a:r>
              <a:rPr lang="en-GB" dirty="0"/>
              <a:t>talk about the weather.</a:t>
            </a: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r>
              <a:rPr lang="en-GB" dirty="0"/>
              <a:t>Mae hi – She/it is</a:t>
            </a:r>
          </a:p>
          <a:p>
            <a:pPr algn="l"/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5" descr="C:\Users\paul.morris\AppData\Local\Microsoft\Windows\INetCache\IE\R0UZVH2E\SMirC-hot.svg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836712"/>
            <a:ext cx="4187825" cy="4187825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5436096" y="1700808"/>
            <a:ext cx="3096344" cy="18002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solidFill>
                  <a:schemeClr val="tx1"/>
                </a:solidFill>
              </a:rPr>
              <a:t>Mae’n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boeth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1296144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6" descr="C:\Users\paul.morris\AppData\Local\Microsoft\Windows\INetCache\IE\UGKHDUU7\14773a5937a66d-2.-Children-under-umbrella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3266115" cy="4739745"/>
          </a:xfrm>
          <a:prstGeom prst="rect">
            <a:avLst/>
          </a:prstGeom>
          <a:noFill/>
        </p:spPr>
      </p:pic>
      <p:sp>
        <p:nvSpPr>
          <p:cNvPr id="5" name="Double Wave 4"/>
          <p:cNvSpPr/>
          <p:nvPr/>
        </p:nvSpPr>
        <p:spPr>
          <a:xfrm>
            <a:off x="4499992" y="1844824"/>
            <a:ext cx="4032448" cy="216024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bwrw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glaw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69856"/>
          </a:xfrm>
        </p:spPr>
        <p:txBody>
          <a:bodyPr>
            <a:normAutofit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1" name="Picture 3" descr="C:\Users\paul.morris\AppData\Local\Microsoft\Windows\INetCache\IE\3XBMKGFZ\p3102970_cropped_resiz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548680"/>
            <a:ext cx="8181437" cy="4608512"/>
          </a:xfrm>
          <a:prstGeom prst="rect">
            <a:avLst/>
          </a:prstGeom>
          <a:noFill/>
        </p:spPr>
      </p:pic>
      <p:sp>
        <p:nvSpPr>
          <p:cNvPr id="8" name="6-Point Star 7"/>
          <p:cNvSpPr/>
          <p:nvPr/>
        </p:nvSpPr>
        <p:spPr>
          <a:xfrm>
            <a:off x="827584" y="620688"/>
            <a:ext cx="2448272" cy="302433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solidFill>
                  <a:schemeClr val="tx1"/>
                </a:solidFill>
              </a:rPr>
              <a:t>Mae’n</a:t>
            </a:r>
            <a:endParaRPr lang="en-GB" b="1" dirty="0">
              <a:solidFill>
                <a:schemeClr val="tx1"/>
              </a:solidFill>
            </a:endParaRP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bwrw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eira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8" grpId="1" animBg="1"/>
      <p:bldP spid="8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5486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Sgwrs</a:t>
            </a:r>
            <a:r>
              <a:rPr lang="en-GB" dirty="0"/>
              <a:t> (</a:t>
            </a:r>
            <a:r>
              <a:rPr lang="en-GB" dirty="0" err="1"/>
              <a:t>Tudalen</a:t>
            </a:r>
            <a:r>
              <a:rPr lang="en-GB" dirty="0"/>
              <a:t> 108 </a:t>
            </a:r>
            <a:r>
              <a:rPr lang="en-GB" dirty="0" err="1"/>
              <a:t>Pecyn</a:t>
            </a:r>
            <a:r>
              <a:rPr lang="en-GB" dirty="0"/>
              <a:t> </a:t>
            </a:r>
            <a:r>
              <a:rPr lang="en-GB" dirty="0" err="1"/>
              <a:t>Popeth</a:t>
            </a:r>
            <a:r>
              <a:rPr lang="en-GB" dirty="0"/>
              <a:t> </a:t>
            </a:r>
            <a:r>
              <a:rPr lang="en-GB" dirty="0" err="1"/>
              <a:t>Cymraeg</a:t>
            </a:r>
            <a:r>
              <a:rPr lang="en-GB" dirty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60" y="980728"/>
            <a:ext cx="770485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: 	</a:t>
            </a:r>
            <a:r>
              <a:rPr lang="en-GB" b="1" dirty="0"/>
              <a:t>Bore </a:t>
            </a:r>
            <a:r>
              <a:rPr lang="en-GB" b="1" dirty="0" err="1"/>
              <a:t>da</a:t>
            </a:r>
            <a:r>
              <a:rPr lang="en-GB" b="1" dirty="0"/>
              <a:t>.</a:t>
            </a:r>
            <a:r>
              <a:rPr lang="en-GB" dirty="0"/>
              <a:t>			</a:t>
            </a:r>
            <a:r>
              <a:rPr lang="en-GB" sz="1600" i="1" dirty="0"/>
              <a:t>Good morning.</a:t>
            </a:r>
          </a:p>
          <a:p>
            <a:r>
              <a:rPr lang="en-GB" dirty="0"/>
              <a:t>	</a:t>
            </a:r>
            <a:r>
              <a:rPr lang="en-GB" b="1" dirty="0" err="1"/>
              <a:t>Mae’n</a:t>
            </a:r>
            <a:r>
              <a:rPr lang="en-GB" b="1" dirty="0"/>
              <a:t> </a:t>
            </a:r>
            <a:r>
              <a:rPr lang="en-GB" b="1" dirty="0" err="1"/>
              <a:t>braf</a:t>
            </a:r>
            <a:r>
              <a:rPr lang="en-GB" b="1" dirty="0"/>
              <a:t> </a:t>
            </a:r>
            <a:r>
              <a:rPr lang="en-GB" b="1" dirty="0" err="1"/>
              <a:t>heddiw</a:t>
            </a:r>
            <a:r>
              <a:rPr lang="en-GB" b="1" dirty="0"/>
              <a:t>.	</a:t>
            </a:r>
            <a:r>
              <a:rPr lang="en-GB" dirty="0"/>
              <a:t>	</a:t>
            </a:r>
            <a:r>
              <a:rPr lang="en-GB" sz="1600" i="1" dirty="0"/>
              <a:t>It’s fine today.</a:t>
            </a:r>
          </a:p>
          <a:p>
            <a:endParaRPr lang="en-GB" dirty="0"/>
          </a:p>
          <a:p>
            <a:r>
              <a:rPr lang="en-GB" dirty="0"/>
              <a:t>B:	</a:t>
            </a:r>
            <a:r>
              <a:rPr lang="en-GB" b="1" dirty="0" err="1"/>
              <a:t>Ydy</a:t>
            </a:r>
            <a:r>
              <a:rPr lang="en-GB" b="1" dirty="0"/>
              <a:t>, </a:t>
            </a:r>
            <a:r>
              <a:rPr lang="en-GB" b="1" dirty="0" err="1"/>
              <a:t>mae’n</a:t>
            </a:r>
            <a:r>
              <a:rPr lang="en-GB" b="1" dirty="0"/>
              <a:t> </a:t>
            </a:r>
            <a:r>
              <a:rPr lang="en-GB" b="1" dirty="0" err="1"/>
              <a:t>braf</a:t>
            </a:r>
            <a:r>
              <a:rPr lang="en-GB" b="1" dirty="0"/>
              <a:t> </a:t>
            </a:r>
            <a:r>
              <a:rPr lang="en-GB" b="1" dirty="0" err="1"/>
              <a:t>iawn</a:t>
            </a:r>
            <a:r>
              <a:rPr lang="en-GB" b="1" dirty="0"/>
              <a:t>.</a:t>
            </a:r>
            <a:r>
              <a:rPr lang="en-GB" dirty="0"/>
              <a:t>	</a:t>
            </a:r>
            <a:r>
              <a:rPr lang="en-GB" sz="1600" i="1" dirty="0"/>
              <a:t>Yes, it’s very fine.</a:t>
            </a:r>
          </a:p>
          <a:p>
            <a:r>
              <a:rPr lang="en-GB" dirty="0"/>
              <a:t>	</a:t>
            </a:r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</a:t>
            </a:r>
            <a:r>
              <a:rPr lang="en-GB" b="1" dirty="0" err="1"/>
              <a:t>mynd</a:t>
            </a:r>
            <a:r>
              <a:rPr lang="en-GB" b="1" dirty="0"/>
              <a:t> </a:t>
            </a: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traeth</a:t>
            </a:r>
            <a:r>
              <a:rPr lang="en-GB" b="1" dirty="0"/>
              <a:t>.	</a:t>
            </a:r>
            <a:r>
              <a:rPr lang="en-GB" sz="1600" i="1" dirty="0"/>
              <a:t>I’m going to the beach.</a:t>
            </a:r>
          </a:p>
          <a:p>
            <a:endParaRPr lang="en-GB" dirty="0"/>
          </a:p>
          <a:p>
            <a:r>
              <a:rPr lang="en-GB" dirty="0"/>
              <a:t>A:	</a:t>
            </a:r>
            <a:r>
              <a:rPr lang="en-GB" b="1" dirty="0" err="1"/>
              <a:t>Hyfryd</a:t>
            </a:r>
            <a:r>
              <a:rPr lang="en-GB" b="1" dirty="0"/>
              <a:t>, </a:t>
            </a:r>
            <a:r>
              <a:rPr lang="en-GB" b="1" dirty="0" err="1"/>
              <a:t>hwyl</a:t>
            </a:r>
            <a:r>
              <a:rPr lang="en-GB" b="1" dirty="0"/>
              <a:t>.</a:t>
            </a:r>
            <a:r>
              <a:rPr lang="en-GB" dirty="0"/>
              <a:t>			</a:t>
            </a:r>
            <a:r>
              <a:rPr lang="en-GB" sz="1600" i="1" dirty="0"/>
              <a:t>Lovely.  Bye!</a:t>
            </a:r>
          </a:p>
          <a:p>
            <a:endParaRPr lang="en-GB" sz="1600" i="1" dirty="0"/>
          </a:p>
          <a:p>
            <a:r>
              <a:rPr lang="en-GB" sz="1200" i="1" dirty="0"/>
              <a:t>(We’ll learn about using </a:t>
            </a:r>
            <a:r>
              <a:rPr lang="en-GB" sz="1200" i="1" dirty="0" err="1"/>
              <a:t>ydy</a:t>
            </a:r>
            <a:r>
              <a:rPr lang="en-GB" sz="1200" i="1" dirty="0"/>
              <a:t> in </a:t>
            </a:r>
            <a:r>
              <a:rPr lang="en-GB" sz="1200" i="1" dirty="0" err="1"/>
              <a:t>Uned</a:t>
            </a:r>
            <a:r>
              <a:rPr lang="en-GB" sz="1200" i="1" dirty="0"/>
              <a:t> 7)</a:t>
            </a:r>
          </a:p>
          <a:p>
            <a:r>
              <a:rPr lang="en-GB" dirty="0"/>
              <a:t>	</a:t>
            </a:r>
          </a:p>
          <a:p>
            <a:r>
              <a:rPr lang="en-GB" dirty="0"/>
              <a:t>	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619672" y="3501008"/>
          <a:ext cx="5725160" cy="2717805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200">
                          <a:latin typeface="Calibri"/>
                          <a:ea typeface="Calibri"/>
                          <a:cs typeface="Times New Roman"/>
                        </a:rPr>
                        <a:t>Practise the above dialogue, using the possible variations listed below, in any order.  We’re using the shortened form </a:t>
                      </a:r>
                      <a:r>
                        <a:rPr lang="cy-GB" sz="1200" b="1">
                          <a:latin typeface="Calibri"/>
                          <a:ea typeface="Calibri"/>
                          <a:cs typeface="Times New Roman"/>
                        </a:rPr>
                        <a:t>Mae’n</a:t>
                      </a:r>
                      <a:r>
                        <a:rPr lang="cy-GB" sz="1200">
                          <a:latin typeface="Calibri"/>
                          <a:ea typeface="Calibri"/>
                          <a:cs typeface="Times New Roman"/>
                        </a:rPr>
                        <a:t> instead of </a:t>
                      </a:r>
                      <a:r>
                        <a:rPr lang="cy-GB" sz="1200" b="1">
                          <a:latin typeface="Calibri"/>
                          <a:ea typeface="Calibri"/>
                          <a:cs typeface="Times New Roman"/>
                        </a:rPr>
                        <a:t>Mae hi’n</a:t>
                      </a:r>
                      <a:r>
                        <a:rPr lang="cy-GB" sz="120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braf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sinema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Hyfryd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oer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dafarn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Ofnadwy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stormus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llyfrgell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Diflas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sych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traeth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Bendigedig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wyntog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caffi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Da iawn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wlyb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dosbarth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Ych a fi!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gymylog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siop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y-GB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boeth  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dre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y-GB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bwrw glaw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gwely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y-GB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 b="1">
                          <a:latin typeface="Calibri"/>
                          <a:ea typeface="Calibri"/>
                          <a:cs typeface="Times New Roman"/>
                        </a:rPr>
                        <a:t>Mae’n bwrw eira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y-GB" sz="1400">
                          <a:latin typeface="Calibri"/>
                          <a:ea typeface="Calibri"/>
                          <a:cs typeface="Times New Roman"/>
                        </a:rPr>
                        <a:t>Bahamas</a:t>
                      </a:r>
                      <a:endParaRPr lang="en-GB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y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396044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Mae </a:t>
            </a:r>
            <a:r>
              <a:rPr lang="en-GB" dirty="0" err="1"/>
              <a:t>hi’n</a:t>
            </a:r>
            <a:r>
              <a:rPr lang="en-GB" dirty="0"/>
              <a:t> </a:t>
            </a:r>
            <a:r>
              <a:rPr lang="en-GB" dirty="0" err="1"/>
              <a:t>braf</a:t>
            </a:r>
            <a:endParaRPr lang="en-GB" dirty="0"/>
          </a:p>
          <a:p>
            <a:r>
              <a:rPr lang="en-GB" dirty="0"/>
              <a:t>      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braf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hi’n</a:t>
            </a:r>
            <a:r>
              <a:rPr lang="en-GB" dirty="0"/>
              <a:t> </a:t>
            </a:r>
            <a:r>
              <a:rPr lang="en-GB" dirty="0" err="1"/>
              <a:t>oer</a:t>
            </a:r>
            <a:endParaRPr lang="en-GB" dirty="0"/>
          </a:p>
          <a:p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oer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    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stormus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sych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8" name="Picture 4" descr="C:\Users\paul.morris\AppData\Local\Microsoft\Windows\INetCache\IE\MN43UQRM\5345980452_13715e7409_z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548680"/>
            <a:ext cx="1679848" cy="864096"/>
          </a:xfrm>
          <a:prstGeom prst="rect">
            <a:avLst/>
          </a:prstGeom>
          <a:noFill/>
        </p:spPr>
      </p:pic>
      <p:pic>
        <p:nvPicPr>
          <p:cNvPr id="1029" name="Picture 5" descr="C:\Users\paul.morris\AppData\Local\Microsoft\Windows\INetCache\IE\UGKHDUU7\penguin-2911764_128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56792"/>
            <a:ext cx="867317" cy="12687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16016" y="476672"/>
            <a:ext cx="3744416" cy="61863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dirty="0"/>
              <a:t>            </a:t>
            </a:r>
            <a:r>
              <a:rPr lang="en-GB"/>
              <a:t>Mae’n wyntog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/>
              <a:t>Mae’n wlyb</a:t>
            </a:r>
            <a:endParaRPr lang="en-GB">
              <a:ea typeface="Verdana"/>
              <a:cs typeface="Verdana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     </a:t>
            </a:r>
            <a:r>
              <a:rPr lang="en-GB"/>
              <a:t>Mae’n gymylog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/>
              <a:t>Mae’n boeth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    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bwrw</a:t>
            </a:r>
            <a:r>
              <a:rPr lang="en-GB" dirty="0"/>
              <a:t> </a:t>
            </a:r>
            <a:r>
              <a:rPr lang="en-GB" dirty="0" err="1"/>
              <a:t>glaw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bwrw</a:t>
            </a:r>
            <a:r>
              <a:rPr lang="en-GB" dirty="0"/>
              <a:t> </a:t>
            </a:r>
            <a:r>
              <a:rPr lang="en-GB" dirty="0" err="1"/>
              <a:t>eira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31" name="Picture 7" descr="C:\Users\paul.morris\AppData\Local\Microsoft\Windows\INetCache\IE\3XBMKGFZ\30432807_bfe2dbcd09_b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852936"/>
            <a:ext cx="1547664" cy="1160748"/>
          </a:xfrm>
          <a:prstGeom prst="rect">
            <a:avLst/>
          </a:prstGeom>
          <a:noFill/>
        </p:spPr>
      </p:pic>
      <p:pic>
        <p:nvPicPr>
          <p:cNvPr id="1033" name="Picture 9" descr="C:\Users\paul.morris\AppData\Local\Microsoft\Windows\INetCache\IE\3XBMKGFZ\dry-hilly-terrain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4987804"/>
            <a:ext cx="1656184" cy="1099809"/>
          </a:xfrm>
          <a:prstGeom prst="rect">
            <a:avLst/>
          </a:prstGeom>
          <a:noFill/>
        </p:spPr>
      </p:pic>
      <p:pic>
        <p:nvPicPr>
          <p:cNvPr id="1026" name="Picture 2" descr="C:\Users\paul.morris\AppData\Local\Microsoft\Windows\INetCache\IE\R0UZVH2E\publicdomainq-wind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548680"/>
            <a:ext cx="864096" cy="1019582"/>
          </a:xfrm>
          <a:prstGeom prst="rect">
            <a:avLst/>
          </a:prstGeom>
          <a:noFill/>
        </p:spPr>
      </p:pic>
      <p:pic>
        <p:nvPicPr>
          <p:cNvPr id="1027" name="Picture 3" descr="C:\Users\paul.morris\AppData\Local\Microsoft\Windows\INetCache\IE\MN43UQRM\soaked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1268760"/>
            <a:ext cx="830579" cy="872108"/>
          </a:xfrm>
          <a:prstGeom prst="rect">
            <a:avLst/>
          </a:prstGeom>
          <a:noFill/>
        </p:spPr>
      </p:pic>
      <p:pic>
        <p:nvPicPr>
          <p:cNvPr id="3" name="Picture 4" descr="C:\Users\paul.morris\AppData\Local\Microsoft\Windows\INetCache\IE\UGKHDUU7\5975465375_9c089b6085_b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280" y="2276872"/>
            <a:ext cx="1310866" cy="864096"/>
          </a:xfrm>
          <a:prstGeom prst="rect">
            <a:avLst/>
          </a:prstGeom>
          <a:noFill/>
        </p:spPr>
      </p:pic>
      <p:pic>
        <p:nvPicPr>
          <p:cNvPr id="4" name="Picture 5" descr="C:\Users\paul.morris\AppData\Local\Microsoft\Windows\INetCache\IE\R0UZVH2E\SMirC-hot.svg[1]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216" y="3429000"/>
            <a:ext cx="1052736" cy="1052736"/>
          </a:xfrm>
          <a:prstGeom prst="rect">
            <a:avLst/>
          </a:prstGeom>
          <a:noFill/>
        </p:spPr>
      </p:pic>
      <p:pic>
        <p:nvPicPr>
          <p:cNvPr id="1030" name="Picture 6" descr="C:\Users\paul.morris\AppData\Local\Microsoft\Windows\INetCache\IE\UGKHDUU7\14773a5937a66d-2.-Children-under-umbrella[1]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336" y="4293096"/>
            <a:ext cx="652859" cy="947421"/>
          </a:xfrm>
          <a:prstGeom prst="rect">
            <a:avLst/>
          </a:prstGeom>
          <a:noFill/>
        </p:spPr>
      </p:pic>
      <p:pic>
        <p:nvPicPr>
          <p:cNvPr id="5" name="Picture 7" descr="C:\Users\paul.morris\AppData\Local\Microsoft\Windows\INetCache\IE\R0UZVH2E\snow-man-3008179_960_720[1]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4248" y="5355213"/>
            <a:ext cx="1872208" cy="1053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7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9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5" dur="500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r>
              <a:rPr lang="en-GB" sz="1800" dirty="0">
                <a:solidFill>
                  <a:schemeClr val="tx1"/>
                </a:solidFill>
              </a:rPr>
              <a:t>How’s the weather today?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4" descr="C:\Users\paul.morris\AppData\Local\Microsoft\Windows\INetCache\IE\MN43UQRM\5345980452_13715e7409_z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16410"/>
            <a:ext cx="7523039" cy="3873249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971600" y="548680"/>
            <a:ext cx="3312368" cy="3096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braf</a:t>
            </a:r>
            <a:r>
              <a:rPr lang="en-GB" sz="2400" b="1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5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013176"/>
            <a:ext cx="8183880" cy="1051560"/>
          </a:xfrm>
        </p:spPr>
        <p:txBody>
          <a:bodyPr>
            <a:normAutofit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r>
              <a:rPr lang="en-GB" sz="1800" dirty="0">
                <a:solidFill>
                  <a:schemeClr val="tx1"/>
                </a:solidFill>
              </a:rPr>
              <a:t>How’s the weather today?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5" descr="C:\Users\paul.morris\AppData\Local\Microsoft\Windows\INetCache\IE\UGKHDUU7\penguin-2911764_1280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764704"/>
            <a:ext cx="3096344" cy="4518587"/>
          </a:xfrm>
          <a:prstGeom prst="rect">
            <a:avLst/>
          </a:prstGeom>
          <a:noFill/>
        </p:spPr>
      </p:pic>
      <p:sp>
        <p:nvSpPr>
          <p:cNvPr id="5" name="Cloud Callout 4"/>
          <p:cNvSpPr/>
          <p:nvPr/>
        </p:nvSpPr>
        <p:spPr>
          <a:xfrm>
            <a:off x="4788024" y="332656"/>
            <a:ext cx="3528392" cy="187220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oer</a:t>
            </a:r>
            <a:r>
              <a:rPr lang="en-GB" sz="2400" b="1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7" descr="C:\Users\paul.morris\AppData\Local\Microsoft\Windows\INetCache\IE\3XBMKGFZ\30432807_bfe2dbcd09_b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5664630" cy="4248472"/>
          </a:xfrm>
          <a:prstGeom prst="rect">
            <a:avLst/>
          </a:prstGeom>
          <a:noFill/>
        </p:spPr>
      </p:pic>
      <p:sp>
        <p:nvSpPr>
          <p:cNvPr id="5" name="Explosion 2 4"/>
          <p:cNvSpPr/>
          <p:nvPr/>
        </p:nvSpPr>
        <p:spPr>
          <a:xfrm>
            <a:off x="4499992" y="980728"/>
            <a:ext cx="3888432" cy="24482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stormus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9" descr="C:\Users\paul.morris\AppData\Local\Microsoft\Windows\INetCache\IE\3XBMKGFZ\dry-hilly-terrain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548680"/>
            <a:ext cx="6289267" cy="4176464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5796136" y="1340768"/>
            <a:ext cx="2880320" cy="216024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sych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6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2" descr="C:\Users\paul.morris\AppData\Local\Microsoft\Windows\INetCache\IE\R0UZVH2E\publicdomainq-wind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"/>
            <a:ext cx="4533914" cy="5085184"/>
          </a:xfrm>
          <a:prstGeom prst="rect">
            <a:avLst/>
          </a:prstGeom>
          <a:noFill/>
        </p:spPr>
      </p:pic>
      <p:sp>
        <p:nvSpPr>
          <p:cNvPr id="6" name="Parallelogram 5"/>
          <p:cNvSpPr/>
          <p:nvPr/>
        </p:nvSpPr>
        <p:spPr>
          <a:xfrm>
            <a:off x="4788024" y="1268760"/>
            <a:ext cx="2808312" cy="252028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>
                <a:solidFill>
                  <a:schemeClr val="tx1"/>
                </a:solidFill>
              </a:rPr>
              <a:t>Mae’n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wyntog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 descr="C:\Users\paul.morris\AppData\Local\Microsoft\Windows\INetCache\IE\MN43UQRM\soaked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4313411" cy="4529082"/>
          </a:xfrm>
          <a:prstGeom prst="rect">
            <a:avLst/>
          </a:prstGeom>
          <a:noFill/>
        </p:spPr>
      </p:pic>
      <p:sp>
        <p:nvSpPr>
          <p:cNvPr id="5" name="Teardrop 4"/>
          <p:cNvSpPr/>
          <p:nvPr/>
        </p:nvSpPr>
        <p:spPr>
          <a:xfrm>
            <a:off x="5220072" y="1628800"/>
            <a:ext cx="3096344" cy="3096344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wlyb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tywydd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?</a:t>
            </a:r>
            <a:br>
              <a:rPr lang="en-GB" dirty="0"/>
            </a:br>
            <a:r>
              <a:rPr lang="en-GB" sz="1800" dirty="0">
                <a:solidFill>
                  <a:schemeClr val="tx1"/>
                </a:solidFill>
              </a:rPr>
              <a:t>How’s the weather today?</a:t>
            </a:r>
            <a:endParaRPr lang="en-GB" dirty="0"/>
          </a:p>
        </p:txBody>
      </p:sp>
      <p:pic>
        <p:nvPicPr>
          <p:cNvPr id="4" name="Picture 4" descr="C:\Users\paul.morris\AppData\Local\Microsoft\Windows\INetCache\IE\UGKHDUU7\5975465375_9c089b6085_b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8476" y="530225"/>
            <a:ext cx="6353086" cy="4187825"/>
          </a:xfrm>
          <a:prstGeom prst="rect">
            <a:avLst/>
          </a:prstGeom>
          <a:noFill/>
        </p:spPr>
      </p:pic>
      <p:sp>
        <p:nvSpPr>
          <p:cNvPr id="5" name="Cloud 4"/>
          <p:cNvSpPr/>
          <p:nvPr/>
        </p:nvSpPr>
        <p:spPr>
          <a:xfrm>
            <a:off x="4283968" y="1412776"/>
            <a:ext cx="4392488" cy="28803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chemeClr val="tx1"/>
                </a:solidFill>
              </a:rPr>
              <a:t>Mae’n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gymylog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5" grpId="2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5C88A6BD20A244AFF7EED30796A384" ma:contentTypeVersion="7" ma:contentTypeDescription="Create a new document." ma:contentTypeScope="" ma:versionID="36178ba102700552831d6db7e0346736">
  <xsd:schema xmlns:xsd="http://www.w3.org/2001/XMLSchema" xmlns:xs="http://www.w3.org/2001/XMLSchema" xmlns:p="http://schemas.microsoft.com/office/2006/metadata/properties" xmlns:ns2="dec3bdd6-6e31-4960-a26a-d14980dec816" targetNamespace="http://schemas.microsoft.com/office/2006/metadata/properties" ma:root="true" ma:fieldsID="ee907af3c8d99f71a3fc02a452f1bc1d" ns2:_="">
    <xsd:import namespace="dec3bdd6-6e31-4960-a26a-d14980dec8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3bdd6-6e31-4960-a26a-d14980dec8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BC2CA9-6F96-4793-898C-4FB71DE798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F403A4-A723-457E-840E-1C020095565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9BC7CC-76CB-4BAA-903E-CC0494831F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c3bdd6-6e31-4960-a26a-d14980dec8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301</TotalTime>
  <Words>347</Words>
  <Application>Microsoft Office PowerPoint</Application>
  <PresentationFormat>On-screen Show (4:3)</PresentationFormat>
  <Paragraphs>113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 2</vt:lpstr>
      <vt:lpstr>Aspect</vt:lpstr>
      <vt:lpstr>Uned 6</vt:lpstr>
      <vt:lpstr>PowerPoint Presentation</vt:lpstr>
      <vt:lpstr>Sut mae’r tywydd heddiw? How’s the weather today?</vt:lpstr>
      <vt:lpstr>Sut mae’r tywydd heddiw? How’s the weather today?</vt:lpstr>
      <vt:lpstr>Sut mae’r tywydd heddiw? </vt:lpstr>
      <vt:lpstr>Sut mae’r tywydd heddiw? </vt:lpstr>
      <vt:lpstr>Sut mae’r tywydd heddiw? </vt:lpstr>
      <vt:lpstr>Sut mae’r tywydd heddiw? </vt:lpstr>
      <vt:lpstr>Sut mae’r tywydd heddiw? How’s the weather today?</vt:lpstr>
      <vt:lpstr>Sut mae’r tywydd heddiw? </vt:lpstr>
      <vt:lpstr>  Sut mae’r tywydd heddiw? </vt:lpstr>
      <vt:lpstr>Sut mae’r tywydd heddiw?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6</dc:title>
  <dc:creator>paul.morris</dc:creator>
  <cp:lastModifiedBy>Pegi Talfryn</cp:lastModifiedBy>
  <cp:revision>14</cp:revision>
  <dcterms:created xsi:type="dcterms:W3CDTF">2020-04-19T15:52:52Z</dcterms:created>
  <dcterms:modified xsi:type="dcterms:W3CDTF">2020-09-14T13:53:18Z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0x0101000A5C88A6BD20A244AFF7EED30796A384</vt:lpwstr>
  </property>
</Properties>
</file>